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70" r:id="rId3"/>
    <p:sldId id="272" r:id="rId4"/>
    <p:sldId id="273" r:id="rId5"/>
    <p:sldId id="286" r:id="rId6"/>
    <p:sldId id="290" r:id="rId7"/>
    <p:sldId id="274" r:id="rId8"/>
    <p:sldId id="279" r:id="rId9"/>
    <p:sldId id="276" r:id="rId10"/>
    <p:sldId id="280" r:id="rId11"/>
    <p:sldId id="287" r:id="rId12"/>
    <p:sldId id="282" r:id="rId13"/>
    <p:sldId id="260" r:id="rId14"/>
    <p:sldId id="261" r:id="rId15"/>
    <p:sldId id="262" r:id="rId16"/>
    <p:sldId id="263" r:id="rId17"/>
    <p:sldId id="288" r:id="rId18"/>
    <p:sldId id="289" r:id="rId19"/>
    <p:sldId id="264" r:id="rId20"/>
    <p:sldId id="265" r:id="rId21"/>
    <p:sldId id="266" r:id="rId22"/>
    <p:sldId id="285" r:id="rId23"/>
    <p:sldId id="267" r:id="rId24"/>
    <p:sldId id="268" r:id="rId25"/>
    <p:sldId id="277" r:id="rId26"/>
    <p:sldId id="284" r:id="rId27"/>
    <p:sldId id="283" r:id="rId2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70"/>
            <p14:sldId id="272"/>
            <p14:sldId id="273"/>
            <p14:sldId id="286"/>
            <p14:sldId id="290"/>
            <p14:sldId id="274"/>
            <p14:sldId id="279"/>
            <p14:sldId id="276"/>
            <p14:sldId id="280"/>
            <p14:sldId id="287"/>
            <p14:sldId id="282"/>
            <p14:sldId id="260"/>
            <p14:sldId id="261"/>
            <p14:sldId id="262"/>
            <p14:sldId id="263"/>
            <p14:sldId id="288"/>
            <p14:sldId id="289"/>
            <p14:sldId id="264"/>
            <p14:sldId id="265"/>
            <p14:sldId id="266"/>
            <p14:sldId id="285"/>
            <p14:sldId id="267"/>
            <p14:sldId id="268"/>
            <p14:sldId id="277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00"/>
    <a:srgbClr val="414141"/>
    <a:srgbClr val="B9B9B9"/>
    <a:srgbClr val="DDD9C3"/>
    <a:srgbClr val="C4BD97"/>
    <a:srgbClr val="003162"/>
    <a:srgbClr val="888888"/>
    <a:srgbClr val="FF0000"/>
    <a:srgbClr val="D8CF3D"/>
    <a:srgbClr val="00B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3827" autoAdjust="0"/>
  </p:normalViewPr>
  <p:slideViewPr>
    <p:cSldViewPr snapToGrid="0" snapToObjects="1">
      <p:cViewPr>
        <p:scale>
          <a:sx n="66" d="100"/>
          <a:sy n="66" d="100"/>
        </p:scale>
        <p:origin x="998" y="139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70.png"/><Relationship Id="rId7" Type="http://schemas.openxmlformats.org/officeDocument/2006/relationships/image" Target="../media/image26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30.png"/><Relationship Id="rId7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today:</a:t>
            </a:r>
            <a:br>
              <a:rPr lang="en-US" dirty="0"/>
            </a:br>
            <a:r>
              <a:rPr lang="en-US" dirty="0"/>
              <a:t>Grating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59523"/>
            <a:ext cx="7740650" cy="4365079"/>
          </a:xfrm>
        </p:spPr>
        <p:txBody>
          <a:bodyPr/>
          <a:lstStyle/>
          <a:p>
            <a:r>
              <a:rPr lang="en-US" dirty="0"/>
              <a:t>Today we will discuss how we can couple light between optical fibers and on-chip photonic waveguides. In particular we will focus on grating couplers.</a:t>
            </a:r>
          </a:p>
          <a:p>
            <a:r>
              <a:rPr lang="en-US" dirty="0"/>
              <a:t>Today we will cover the theory of grating couplers. Next week we will put the theory to use and design a silicon photonic grating coupler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046378" y="1859046"/>
            <a:ext cx="1867585" cy="1620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913963" y="2653260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48578" y="3479530"/>
            <a:ext cx="186538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2317" r="44537" b="45423"/>
          <a:stretch/>
        </p:blipFill>
        <p:spPr>
          <a:xfrm>
            <a:off x="4230376" y="3562350"/>
            <a:ext cx="3566133" cy="12144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069874" y="2586446"/>
            <a:ext cx="844089" cy="87819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18274" y="2721421"/>
            <a:ext cx="112586" cy="121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28645" y="2717647"/>
            <a:ext cx="138250" cy="128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14080" y="3452082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80" y="3452082"/>
                <a:ext cx="33874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34"/>
          <p:cNvSpPr/>
          <p:nvPr/>
        </p:nvSpPr>
        <p:spPr>
          <a:xfrm>
            <a:off x="6394223" y="3123782"/>
            <a:ext cx="161925" cy="352425"/>
          </a:xfrm>
          <a:custGeom>
            <a:avLst/>
            <a:gdLst>
              <a:gd name="connsiteX0" fmla="*/ 160117 w 160117"/>
              <a:gd name="connsiteY0" fmla="*/ 0 h 381000"/>
              <a:gd name="connsiteX1" fmla="*/ 7717 w 160117"/>
              <a:gd name="connsiteY1" fmla="*/ 171450 h 381000"/>
              <a:gd name="connsiteX2" fmla="*/ 36292 w 160117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117" h="381000">
                <a:moveTo>
                  <a:pt x="160117" y="0"/>
                </a:moveTo>
                <a:cubicBezTo>
                  <a:pt x="94235" y="53975"/>
                  <a:pt x="28354" y="107950"/>
                  <a:pt x="7717" y="171450"/>
                </a:cubicBezTo>
                <a:cubicBezTo>
                  <a:pt x="-12920" y="234950"/>
                  <a:pt x="11686" y="307975"/>
                  <a:pt x="36292" y="3810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37851" y="2880328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851" y="2880328"/>
                <a:ext cx="338746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838017" y="1605536"/>
            <a:ext cx="6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6717" y="2443736"/>
            <a:ext cx="6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03632" y="3187645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32" y="3187645"/>
                <a:ext cx="338746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09602" y="371955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02" y="3719556"/>
                <a:ext cx="4779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95321" y="3686446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21" y="3686446"/>
                <a:ext cx="4726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4095321" y="4689855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41206" y="4372335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6" y="4372335"/>
                <a:ext cx="439672" cy="276999"/>
              </a:xfrm>
              <a:prstGeom prst="rect">
                <a:avLst/>
              </a:prstGeom>
              <a:blipFill>
                <a:blip r:embed="rId9"/>
                <a:stretch>
                  <a:fillRect l="-12500" r="-138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1940" y="1657223"/>
                <a:ext cx="1971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40" y="1657223"/>
                <a:ext cx="197182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469" r="-246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90133" y="1632236"/>
                <a:ext cx="1667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=0,±1,±2…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133" y="1632236"/>
                <a:ext cx="166789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46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81149" y="2145982"/>
                <a:ext cx="264771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49" y="2145982"/>
                <a:ext cx="2647713" cy="5204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3852" y="2873078"/>
                <a:ext cx="188763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52" y="2873078"/>
                <a:ext cx="1887632" cy="299249"/>
              </a:xfrm>
              <a:prstGeom prst="rect">
                <a:avLst/>
              </a:prstGeom>
              <a:blipFill rotWithShape="0">
                <a:blip r:embed="rId13"/>
                <a:stretch>
                  <a:fillRect l="-1294" r="-291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08659" y="3406247"/>
                <a:ext cx="2536913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59" y="3406247"/>
                <a:ext cx="2536913" cy="299249"/>
              </a:xfrm>
              <a:prstGeom prst="rect">
                <a:avLst/>
              </a:prstGeom>
              <a:blipFill rotWithShape="0">
                <a:blip r:embed="rId14"/>
                <a:stretch>
                  <a:fillRect l="-1199" r="-215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08659" y="3915240"/>
                <a:ext cx="2142381" cy="579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59" y="3915240"/>
                <a:ext cx="2142381" cy="5791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1634" y="4820121"/>
                <a:ext cx="2008499" cy="752450"/>
              </a:xfrm>
              <a:prstGeom prst="rect">
                <a:avLst/>
              </a:prstGeom>
              <a:noFill/>
              <a:ln>
                <a:solidFill>
                  <a:srgbClr val="C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34" y="4820121"/>
                <a:ext cx="2008499" cy="75245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C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081634" y="1087454"/>
            <a:ext cx="154239" cy="569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1689" y="755769"/>
            <a:ext cx="15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of Ray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75818" y="732755"/>
            <a:ext cx="15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of </a:t>
            </a:r>
            <a:r>
              <a:rPr lang="en-US"/>
              <a:t>Ray 1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944169" y="1103630"/>
            <a:ext cx="345989" cy="572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3599240">
            <a:off x="6625557" y="-1304797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</a:t>
            </a:r>
            <a:r>
              <a:rPr lang="en-US" i="1" dirty="0"/>
              <a:t>into waveguide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92" y="934739"/>
            <a:ext cx="7740650" cy="4622103"/>
          </a:xfrm>
        </p:spPr>
        <p:txBody>
          <a:bodyPr/>
          <a:lstStyle/>
          <a:p>
            <a:r>
              <a:rPr lang="en-US" dirty="0"/>
              <a:t>By reciprocity we can use the same</a:t>
            </a:r>
            <a:br>
              <a:rPr lang="en-US" dirty="0"/>
            </a:br>
            <a:r>
              <a:rPr lang="en-US" dirty="0"/>
              <a:t>grating to couple light </a:t>
            </a:r>
            <a:r>
              <a:rPr lang="en-US" i="1" dirty="0"/>
              <a:t>into </a:t>
            </a:r>
            <a:r>
              <a:rPr lang="en-US" dirty="0"/>
              <a:t>a</a:t>
            </a:r>
            <a:br>
              <a:rPr lang="en-US" dirty="0"/>
            </a:br>
            <a:r>
              <a:rPr lang="en-US" dirty="0"/>
              <a:t>waveguide.</a:t>
            </a:r>
          </a:p>
          <a:p>
            <a:r>
              <a:rPr lang="en-US" dirty="0"/>
              <a:t>But, let’s examine this problem</a:t>
            </a:r>
            <a:br>
              <a:rPr lang="en-US" dirty="0"/>
            </a:br>
            <a:r>
              <a:rPr lang="en-US" dirty="0"/>
              <a:t>slightly differently.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2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 rot="18926909">
            <a:off x="5850709" y="1160196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1910978" y="3552502"/>
            <a:ext cx="5114925" cy="667123"/>
          </a:xfrm>
          <a:custGeom>
            <a:avLst/>
            <a:gdLst>
              <a:gd name="connsiteX0" fmla="*/ 1226734 w 5114925"/>
              <a:gd name="connsiteY0" fmla="*/ 0 h 667123"/>
              <a:gd name="connsiteX1" fmla="*/ 1516880 w 5114925"/>
              <a:gd name="connsiteY1" fmla="*/ 0 h 667123"/>
              <a:gd name="connsiteX2" fmla="*/ 1516880 w 5114925"/>
              <a:gd name="connsiteY2" fmla="*/ 201287 h 667123"/>
              <a:gd name="connsiteX3" fmla="*/ 1829163 w 5114925"/>
              <a:gd name="connsiteY3" fmla="*/ 201287 h 667123"/>
              <a:gd name="connsiteX4" fmla="*/ 1829163 w 5114925"/>
              <a:gd name="connsiteY4" fmla="*/ 6171 h 667123"/>
              <a:gd name="connsiteX5" fmla="*/ 2119309 w 5114925"/>
              <a:gd name="connsiteY5" fmla="*/ 6171 h 667123"/>
              <a:gd name="connsiteX6" fmla="*/ 2119309 w 5114925"/>
              <a:gd name="connsiteY6" fmla="*/ 201287 h 667123"/>
              <a:gd name="connsiteX7" fmla="*/ 2439074 w 5114925"/>
              <a:gd name="connsiteY7" fmla="*/ 201287 h 667123"/>
              <a:gd name="connsiteX8" fmla="*/ 2439074 w 5114925"/>
              <a:gd name="connsiteY8" fmla="*/ 6470 h 667123"/>
              <a:gd name="connsiteX9" fmla="*/ 2729220 w 5114925"/>
              <a:gd name="connsiteY9" fmla="*/ 6470 h 667123"/>
              <a:gd name="connsiteX10" fmla="*/ 2729220 w 5114925"/>
              <a:gd name="connsiteY10" fmla="*/ 201287 h 667123"/>
              <a:gd name="connsiteX11" fmla="*/ 3039193 w 5114925"/>
              <a:gd name="connsiteY11" fmla="*/ 201287 h 667123"/>
              <a:gd name="connsiteX12" fmla="*/ 3039193 w 5114925"/>
              <a:gd name="connsiteY12" fmla="*/ 2047 h 667123"/>
              <a:gd name="connsiteX13" fmla="*/ 3329339 w 5114925"/>
              <a:gd name="connsiteY13" fmla="*/ 2047 h 667123"/>
              <a:gd name="connsiteX14" fmla="*/ 3329339 w 5114925"/>
              <a:gd name="connsiteY14" fmla="*/ 201287 h 667123"/>
              <a:gd name="connsiteX15" fmla="*/ 5114925 w 5114925"/>
              <a:gd name="connsiteY15" fmla="*/ 201287 h 667123"/>
              <a:gd name="connsiteX16" fmla="*/ 5114925 w 5114925"/>
              <a:gd name="connsiteY16" fmla="*/ 667123 h 667123"/>
              <a:gd name="connsiteX17" fmla="*/ 0 w 5114925"/>
              <a:gd name="connsiteY17" fmla="*/ 667123 h 667123"/>
              <a:gd name="connsiteX18" fmla="*/ 0 w 5114925"/>
              <a:gd name="connsiteY18" fmla="*/ 401002 h 667123"/>
              <a:gd name="connsiteX19" fmla="*/ 0 w 5114925"/>
              <a:gd name="connsiteY19" fmla="*/ 201287 h 667123"/>
              <a:gd name="connsiteX20" fmla="*/ 0 w 5114925"/>
              <a:gd name="connsiteY20" fmla="*/ 5348 h 667123"/>
              <a:gd name="connsiteX21" fmla="*/ 290146 w 5114925"/>
              <a:gd name="connsiteY21" fmla="*/ 5348 h 667123"/>
              <a:gd name="connsiteX22" fmla="*/ 290146 w 5114925"/>
              <a:gd name="connsiteY22" fmla="*/ 201287 h 667123"/>
              <a:gd name="connsiteX23" fmla="*/ 609600 w 5114925"/>
              <a:gd name="connsiteY23" fmla="*/ 201287 h 667123"/>
              <a:gd name="connsiteX24" fmla="*/ 609600 w 5114925"/>
              <a:gd name="connsiteY24" fmla="*/ 3263 h 667123"/>
              <a:gd name="connsiteX25" fmla="*/ 899746 w 5114925"/>
              <a:gd name="connsiteY25" fmla="*/ 3263 h 667123"/>
              <a:gd name="connsiteX26" fmla="*/ 899746 w 5114925"/>
              <a:gd name="connsiteY26" fmla="*/ 201287 h 667123"/>
              <a:gd name="connsiteX27" fmla="*/ 1226734 w 5114925"/>
              <a:gd name="connsiteY27" fmla="*/ 201287 h 6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14925" h="667123">
                <a:moveTo>
                  <a:pt x="1226734" y="0"/>
                </a:moveTo>
                <a:lnTo>
                  <a:pt x="1516880" y="0"/>
                </a:lnTo>
                <a:lnTo>
                  <a:pt x="1516880" y="201287"/>
                </a:lnTo>
                <a:lnTo>
                  <a:pt x="1829163" y="201287"/>
                </a:lnTo>
                <a:lnTo>
                  <a:pt x="1829163" y="6171"/>
                </a:lnTo>
                <a:lnTo>
                  <a:pt x="2119309" y="6171"/>
                </a:lnTo>
                <a:lnTo>
                  <a:pt x="2119309" y="201287"/>
                </a:lnTo>
                <a:lnTo>
                  <a:pt x="2439074" y="201287"/>
                </a:lnTo>
                <a:lnTo>
                  <a:pt x="2439074" y="6470"/>
                </a:lnTo>
                <a:lnTo>
                  <a:pt x="2729220" y="6470"/>
                </a:lnTo>
                <a:lnTo>
                  <a:pt x="2729220" y="201287"/>
                </a:lnTo>
                <a:lnTo>
                  <a:pt x="3039193" y="201287"/>
                </a:lnTo>
                <a:lnTo>
                  <a:pt x="3039193" y="2047"/>
                </a:lnTo>
                <a:lnTo>
                  <a:pt x="3329339" y="2047"/>
                </a:lnTo>
                <a:lnTo>
                  <a:pt x="3329339" y="201287"/>
                </a:lnTo>
                <a:lnTo>
                  <a:pt x="5114925" y="201287"/>
                </a:lnTo>
                <a:lnTo>
                  <a:pt x="5114925" y="667123"/>
                </a:lnTo>
                <a:lnTo>
                  <a:pt x="0" y="667123"/>
                </a:lnTo>
                <a:lnTo>
                  <a:pt x="0" y="401002"/>
                </a:lnTo>
                <a:lnTo>
                  <a:pt x="0" y="201287"/>
                </a:lnTo>
                <a:lnTo>
                  <a:pt x="0" y="5348"/>
                </a:lnTo>
                <a:lnTo>
                  <a:pt x="290146" y="5348"/>
                </a:lnTo>
                <a:lnTo>
                  <a:pt x="290146" y="201287"/>
                </a:lnTo>
                <a:lnTo>
                  <a:pt x="609600" y="201287"/>
                </a:lnTo>
                <a:lnTo>
                  <a:pt x="609600" y="3263"/>
                </a:lnTo>
                <a:lnTo>
                  <a:pt x="899746" y="3263"/>
                </a:lnTo>
                <a:lnTo>
                  <a:pt x="899746" y="201287"/>
                </a:lnTo>
                <a:lnTo>
                  <a:pt x="1226734" y="20128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4221234" y="3579157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blipFill>
                <a:blip r:embed="rId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918955" y="4219625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blipFill>
                <a:blip r:embed="rId5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2565732" y="4070730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blipFill>
                <a:blip r:embed="rId7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8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 flipV="1">
            <a:off x="3816254" y="2432038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443315" y="2703560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040036" y="2980835"/>
            <a:ext cx="627295" cy="53016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599222" y="3207189"/>
            <a:ext cx="341453" cy="2974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coupling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I send light onto a waveguide (without a grating) as shown below?</a:t>
            </a:r>
          </a:p>
          <a:p>
            <a:r>
              <a:rPr lang="en-US" dirty="0"/>
              <a:t>How much power can I couple into the waveguide?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18955" y="4219625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06725" y="2721720"/>
            <a:ext cx="933450" cy="100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40175" y="2721720"/>
            <a:ext cx="0" cy="10096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 rot="21195472">
            <a:off x="3073475" y="3293119"/>
            <a:ext cx="266700" cy="151612"/>
          </a:xfrm>
          <a:custGeom>
            <a:avLst/>
            <a:gdLst>
              <a:gd name="connsiteX0" fmla="*/ 266700 w 266700"/>
              <a:gd name="connsiteY0" fmla="*/ 27787 h 151612"/>
              <a:gd name="connsiteX1" fmla="*/ 142875 w 266700"/>
              <a:gd name="connsiteY1" fmla="*/ 8737 h 151612"/>
              <a:gd name="connsiteX2" fmla="*/ 0 w 266700"/>
              <a:gd name="connsiteY2" fmla="*/ 151612 h 1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51612">
                <a:moveTo>
                  <a:pt x="266700" y="27787"/>
                </a:moveTo>
                <a:cubicBezTo>
                  <a:pt x="227012" y="7943"/>
                  <a:pt x="187325" y="-11901"/>
                  <a:pt x="142875" y="8737"/>
                </a:cubicBezTo>
                <a:cubicBezTo>
                  <a:pt x="98425" y="29375"/>
                  <a:pt x="49212" y="90493"/>
                  <a:pt x="0" y="151612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3765" y="2977964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65" y="2977964"/>
                <a:ext cx="18947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6048105" y="280210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43706" y="361924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84587" y="345437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587" y="3454371"/>
                <a:ext cx="157094" cy="276999"/>
              </a:xfrm>
              <a:prstGeom prst="rect">
                <a:avLst/>
              </a:prstGeom>
              <a:blipFill>
                <a:blip r:embed="rId3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65159" y="254270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59" y="2542707"/>
                <a:ext cx="165110" cy="276999"/>
              </a:xfrm>
              <a:prstGeom prst="rect">
                <a:avLst/>
              </a:prstGeom>
              <a:blipFill>
                <a:blip r:embed="rId4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blipFill>
                <a:blip r:embed="rId5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blipFill>
                <a:blip r:embed="rId6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blipFill>
                <a:blip r:embed="rId7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3918282" y="4105452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06529" y="3773764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29" y="3773764"/>
                <a:ext cx="439672" cy="276999"/>
              </a:xfrm>
              <a:prstGeom prst="rect">
                <a:avLst/>
              </a:prstGeom>
              <a:blipFill>
                <a:blip r:embed="rId8"/>
                <a:stretch>
                  <a:fillRect l="-12329" r="-137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918955" y="3753591"/>
            <a:ext cx="5114925" cy="46603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answer is precisely </a:t>
            </a:r>
            <a:r>
              <a:rPr lang="en-US" dirty="0" smtClean="0"/>
              <a:t>zero!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8955" y="4219625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06725" y="2721720"/>
            <a:ext cx="933450" cy="100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40175" y="2721720"/>
            <a:ext cx="0" cy="10096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21195472">
            <a:off x="3073475" y="3293119"/>
            <a:ext cx="266700" cy="151612"/>
          </a:xfrm>
          <a:custGeom>
            <a:avLst/>
            <a:gdLst>
              <a:gd name="connsiteX0" fmla="*/ 266700 w 266700"/>
              <a:gd name="connsiteY0" fmla="*/ 27787 h 151612"/>
              <a:gd name="connsiteX1" fmla="*/ 142875 w 266700"/>
              <a:gd name="connsiteY1" fmla="*/ 8737 h 151612"/>
              <a:gd name="connsiteX2" fmla="*/ 0 w 266700"/>
              <a:gd name="connsiteY2" fmla="*/ 151612 h 1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51612">
                <a:moveTo>
                  <a:pt x="266700" y="27787"/>
                </a:moveTo>
                <a:cubicBezTo>
                  <a:pt x="227012" y="7943"/>
                  <a:pt x="187325" y="-11901"/>
                  <a:pt x="142875" y="8737"/>
                </a:cubicBezTo>
                <a:cubicBezTo>
                  <a:pt x="98425" y="29375"/>
                  <a:pt x="49212" y="90493"/>
                  <a:pt x="0" y="151612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68538" y="2984177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538" y="2984177"/>
                <a:ext cx="18947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6048105" y="280210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43706" y="361924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84587" y="345437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587" y="3454371"/>
                <a:ext cx="157094" cy="276999"/>
              </a:xfrm>
              <a:prstGeom prst="rect">
                <a:avLst/>
              </a:prstGeom>
              <a:blipFill>
                <a:blip r:embed="rId3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65159" y="254270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59" y="2542707"/>
                <a:ext cx="165110" cy="276999"/>
              </a:xfrm>
              <a:prstGeom prst="rect">
                <a:avLst/>
              </a:prstGeom>
              <a:blipFill>
                <a:blip r:embed="rId4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blipFill>
                <a:blip r:embed="rId5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blipFill>
                <a:blip r:embed="rId6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blipFill>
                <a:blip r:embed="rId7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918282" y="4105452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6529" y="3773764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29" y="3773764"/>
                <a:ext cx="439672" cy="276999"/>
              </a:xfrm>
              <a:prstGeom prst="rect">
                <a:avLst/>
              </a:prstGeom>
              <a:blipFill>
                <a:blip r:embed="rId8"/>
                <a:stretch>
                  <a:fillRect l="-12329" r="-137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918955" y="3753591"/>
            <a:ext cx="5114925" cy="46603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the math: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the air-waveguide interface (x = 0), the tangential component of electric field must be continuous: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This implies a phase matching condition: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500" y="1860550"/>
                <a:ext cx="3367076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𝐢𝐧𝐜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(incident)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860550"/>
                <a:ext cx="3367076" cy="288477"/>
              </a:xfrm>
              <a:prstGeom prst="rect">
                <a:avLst/>
              </a:prstGeom>
              <a:blipFill>
                <a:blip r:embed="rId2"/>
                <a:stretch>
                  <a:fillRect l="-2351" t="-22917" r="-3797" b="-4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2172" y="2293113"/>
                <a:ext cx="3337837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(reflected)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72" y="2293113"/>
                <a:ext cx="3337837" cy="288477"/>
              </a:xfrm>
              <a:prstGeom prst="rect">
                <a:avLst/>
              </a:prstGeom>
              <a:blipFill>
                <a:blip r:embed="rId3"/>
                <a:stretch>
                  <a:fillRect l="-2555" t="-23404" r="-3650" b="-5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3484" y="2761132"/>
                <a:ext cx="379277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(transmitted)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84" y="2761132"/>
                <a:ext cx="3792770" cy="288477"/>
              </a:xfrm>
              <a:prstGeom prst="rect">
                <a:avLst/>
              </a:prstGeom>
              <a:blipFill>
                <a:blip r:embed="rId4"/>
                <a:stretch>
                  <a:fillRect l="-2251" t="-23404" r="-3215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58146" y="4513906"/>
                <a:ext cx="3838102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46" y="4513906"/>
                <a:ext cx="3838102" cy="378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72545" y="5565190"/>
                <a:ext cx="1247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45" y="5565190"/>
                <a:ext cx="124784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542" y="853822"/>
            <a:ext cx="3786996" cy="25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202499"/>
                <a:ext cx="8136468" cy="49824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But, for a guided mode we know that that the effective index must be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as a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𝑚𝑧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This requires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func>
                  </m:oMath>
                </a14:m>
                <a:r>
                  <a:rPr lang="en-US" dirty="0"/>
                  <a:t> which is of course impossible!</a:t>
                </a:r>
              </a:p>
              <a:p>
                <a:r>
                  <a:rPr lang="en-US" dirty="0"/>
                  <a:t>We cannot couple light into a guided mode without dealing with this phase match condition.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202499"/>
                <a:ext cx="8136468" cy="4982401"/>
              </a:xfrm>
              <a:blipFill rotWithShape="0">
                <a:blip r:embed="rId2"/>
                <a:stretch>
                  <a:fillRect l="-824"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3137" y="1738430"/>
                <a:ext cx="2042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7" y="1738430"/>
                <a:ext cx="204235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57219" y="2912510"/>
                <a:ext cx="21069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𝑚𝑧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19" y="2912510"/>
                <a:ext cx="210698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542" y="862531"/>
            <a:ext cx="3786996" cy="25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1070" y="3693699"/>
                <a:ext cx="8136468" cy="498240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Another way of seeing this is to recall that a guided mode must decay exponentially away from the core. 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imaginary in the cladding.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real, it is radiating!)</a:t>
                </a:r>
              </a:p>
              <a:p>
                <a:r>
                  <a:rPr lang="en-US" dirty="0" smtClean="0"/>
                  <a:t>But incident mode must have real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components, so cannot couple to guided mode.</a:t>
                </a:r>
              </a:p>
              <a:p>
                <a:r>
                  <a:rPr lang="en-US" dirty="0" smtClean="0"/>
                  <a:t>Can we create an evanescent mode from incident mode?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070" y="3693699"/>
                <a:ext cx="8136468" cy="4982401"/>
              </a:xfrm>
              <a:blipFill rotWithShape="0">
                <a:blip r:embed="rId2"/>
                <a:stretch>
                  <a:fillRect l="-900" t="-734" r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542" y="853822"/>
            <a:ext cx="3786996" cy="25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/>
          <p:cNvSpPr/>
          <p:nvPr/>
        </p:nvSpPr>
        <p:spPr>
          <a:xfrm>
            <a:off x="5590454" y="3766661"/>
            <a:ext cx="2011680" cy="1860629"/>
          </a:xfrm>
          <a:prstGeom prst="triangle">
            <a:avLst>
              <a:gd name="adj" fmla="val 100000"/>
            </a:avLst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 couplers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202499"/>
                <a:ext cx="4188460" cy="50154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Can use prism placed close to waveguide to satisfy phase matching condition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Evanescent mode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region couples to guided mode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Same mechanism used in </a:t>
                </a:r>
                <a:r>
                  <a:rPr lang="en-US" dirty="0" err="1" smtClean="0"/>
                  <a:t>beamsplitters</a:t>
                </a:r>
                <a:endParaRPr lang="en-US" dirty="0" smtClean="0"/>
              </a:p>
              <a:p>
                <a:r>
                  <a:rPr lang="en-US" dirty="0" smtClean="0"/>
                  <a:t>Used mainly for refractive index measurement of thin films (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. </a:t>
                </a:r>
                <a:r>
                  <a:rPr lang="en-US" i="1" dirty="0" err="1" smtClean="0"/>
                  <a:t>metricon</a:t>
                </a:r>
                <a:r>
                  <a:rPr lang="en-US" dirty="0" smtClean="0"/>
                  <a:t> in </a:t>
                </a:r>
                <a:r>
                  <a:rPr lang="en-US" dirty="0" err="1"/>
                  <a:t>N</a:t>
                </a:r>
                <a:r>
                  <a:rPr lang="en-US" dirty="0" err="1" smtClean="0"/>
                  <a:t>anolab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202499"/>
                <a:ext cx="4188460" cy="5015421"/>
              </a:xfrm>
              <a:blipFill rotWithShape="0">
                <a:blip r:embed="rId2"/>
                <a:stretch>
                  <a:fillRect l="-1310" t="-486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34" y="120052"/>
            <a:ext cx="4429214" cy="3513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23340" y="3614958"/>
                <a:ext cx="2344488" cy="596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critical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angle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340" y="3614958"/>
                <a:ext cx="2344488" cy="596830"/>
              </a:xfrm>
              <a:prstGeom prst="rect">
                <a:avLst/>
              </a:prstGeom>
              <a:blipFill rotWithShape="0">
                <a:blip r:embed="rId4"/>
                <a:stretch>
                  <a:fillRect l="-3377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9304" y="2333159"/>
                <a:ext cx="2995051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𝑝𝑟𝑖𝑠𝑚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04" y="2333159"/>
                <a:ext cx="2995051" cy="318164"/>
              </a:xfrm>
              <a:prstGeom prst="rect">
                <a:avLst/>
              </a:prstGeom>
              <a:blipFill rotWithShape="0">
                <a:blip r:embed="rId5"/>
                <a:stretch>
                  <a:fillRect l="-1426" r="-40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6785356" y="5656057"/>
            <a:ext cx="486833" cy="474637"/>
          </a:xfrm>
          <a:custGeom>
            <a:avLst/>
            <a:gdLst>
              <a:gd name="connsiteX0" fmla="*/ 558630 w 558630"/>
              <a:gd name="connsiteY0" fmla="*/ 0 h 423334"/>
              <a:gd name="connsiteX1" fmla="*/ 126830 w 558630"/>
              <a:gd name="connsiteY1" fmla="*/ 177800 h 423334"/>
              <a:gd name="connsiteX2" fmla="*/ 42164 w 558630"/>
              <a:gd name="connsiteY2" fmla="*/ 423334 h 423334"/>
              <a:gd name="connsiteX0" fmla="*/ 432326 w 516993"/>
              <a:gd name="connsiteY0" fmla="*/ 0 h 567267"/>
              <a:gd name="connsiteX1" fmla="*/ 526 w 516993"/>
              <a:gd name="connsiteY1" fmla="*/ 177800 h 567267"/>
              <a:gd name="connsiteX2" fmla="*/ 516993 w 516993"/>
              <a:gd name="connsiteY2" fmla="*/ 567267 h 567267"/>
              <a:gd name="connsiteX0" fmla="*/ 474591 w 559258"/>
              <a:gd name="connsiteY0" fmla="*/ 0 h 567267"/>
              <a:gd name="connsiteX1" fmla="*/ 457 w 559258"/>
              <a:gd name="connsiteY1" fmla="*/ 338666 h 567267"/>
              <a:gd name="connsiteX2" fmla="*/ 559258 w 559258"/>
              <a:gd name="connsiteY2" fmla="*/ 567267 h 567267"/>
              <a:gd name="connsiteX0" fmla="*/ 474185 w 558852"/>
              <a:gd name="connsiteY0" fmla="*/ 0 h 567267"/>
              <a:gd name="connsiteX1" fmla="*/ 51 w 558852"/>
              <a:gd name="connsiteY1" fmla="*/ 338666 h 567267"/>
              <a:gd name="connsiteX2" fmla="*/ 558852 w 558852"/>
              <a:gd name="connsiteY2" fmla="*/ 567267 h 567267"/>
              <a:gd name="connsiteX0" fmla="*/ 474185 w 558852"/>
              <a:gd name="connsiteY0" fmla="*/ 0 h 567267"/>
              <a:gd name="connsiteX1" fmla="*/ 51 w 558852"/>
              <a:gd name="connsiteY1" fmla="*/ 338666 h 567267"/>
              <a:gd name="connsiteX2" fmla="*/ 558852 w 558852"/>
              <a:gd name="connsiteY2" fmla="*/ 567267 h 567267"/>
              <a:gd name="connsiteX0" fmla="*/ 474185 w 558852"/>
              <a:gd name="connsiteY0" fmla="*/ 0 h 567267"/>
              <a:gd name="connsiteX1" fmla="*/ 51 w 558852"/>
              <a:gd name="connsiteY1" fmla="*/ 304376 h 567267"/>
              <a:gd name="connsiteX2" fmla="*/ 558852 w 558852"/>
              <a:gd name="connsiteY2" fmla="*/ 567267 h 567267"/>
              <a:gd name="connsiteX0" fmla="*/ 474137 w 558804"/>
              <a:gd name="connsiteY0" fmla="*/ 0 h 567267"/>
              <a:gd name="connsiteX1" fmla="*/ 3 w 558804"/>
              <a:gd name="connsiteY1" fmla="*/ 304376 h 567267"/>
              <a:gd name="connsiteX2" fmla="*/ 558804 w 558804"/>
              <a:gd name="connsiteY2" fmla="*/ 567267 h 567267"/>
              <a:gd name="connsiteX0" fmla="*/ 488523 w 488523"/>
              <a:gd name="connsiteY0" fmla="*/ 0 h 401532"/>
              <a:gd name="connsiteX1" fmla="*/ 14389 w 488523"/>
              <a:gd name="connsiteY1" fmla="*/ 304376 h 401532"/>
              <a:gd name="connsiteX2" fmla="*/ 196000 w 488523"/>
              <a:gd name="connsiteY2" fmla="*/ 401532 h 401532"/>
              <a:gd name="connsiteX0" fmla="*/ 480843 w 480843"/>
              <a:gd name="connsiteY0" fmla="*/ 0 h 401532"/>
              <a:gd name="connsiteX1" fmla="*/ 6709 w 480843"/>
              <a:gd name="connsiteY1" fmla="*/ 304376 h 401532"/>
              <a:gd name="connsiteX2" fmla="*/ 188320 w 480843"/>
              <a:gd name="connsiteY2" fmla="*/ 401532 h 401532"/>
              <a:gd name="connsiteX0" fmla="*/ 522113 w 522113"/>
              <a:gd name="connsiteY0" fmla="*/ 0 h 411057"/>
              <a:gd name="connsiteX1" fmla="*/ 47979 w 522113"/>
              <a:gd name="connsiteY1" fmla="*/ 304376 h 411057"/>
              <a:gd name="connsiteX2" fmla="*/ 14325 w 522113"/>
              <a:gd name="connsiteY2" fmla="*/ 411057 h 411057"/>
              <a:gd name="connsiteX0" fmla="*/ 520873 w 520873"/>
              <a:gd name="connsiteY0" fmla="*/ 0 h 411090"/>
              <a:gd name="connsiteX1" fmla="*/ 46739 w 520873"/>
              <a:gd name="connsiteY1" fmla="*/ 304376 h 411090"/>
              <a:gd name="connsiteX2" fmla="*/ 13085 w 520873"/>
              <a:gd name="connsiteY2" fmla="*/ 411057 h 411090"/>
              <a:gd name="connsiteX0" fmla="*/ 507788 w 507788"/>
              <a:gd name="connsiteY0" fmla="*/ 0 h 411068"/>
              <a:gd name="connsiteX1" fmla="*/ 69849 w 507788"/>
              <a:gd name="connsiteY1" fmla="*/ 231986 h 411068"/>
              <a:gd name="connsiteX2" fmla="*/ 0 w 507788"/>
              <a:gd name="connsiteY2" fmla="*/ 411057 h 411068"/>
              <a:gd name="connsiteX0" fmla="*/ 507788 w 507788"/>
              <a:gd name="connsiteY0" fmla="*/ 0 h 411070"/>
              <a:gd name="connsiteX1" fmla="*/ 69849 w 507788"/>
              <a:gd name="connsiteY1" fmla="*/ 231986 h 411070"/>
              <a:gd name="connsiteX2" fmla="*/ 0 w 507788"/>
              <a:gd name="connsiteY2" fmla="*/ 411057 h 411070"/>
              <a:gd name="connsiteX0" fmla="*/ 507788 w 507788"/>
              <a:gd name="connsiteY0" fmla="*/ 0 h 411067"/>
              <a:gd name="connsiteX1" fmla="*/ 69849 w 507788"/>
              <a:gd name="connsiteY1" fmla="*/ 231986 h 411067"/>
              <a:gd name="connsiteX2" fmla="*/ 0 w 507788"/>
              <a:gd name="connsiteY2" fmla="*/ 411057 h 411067"/>
              <a:gd name="connsiteX0" fmla="*/ 507788 w 507788"/>
              <a:gd name="connsiteY0" fmla="*/ 0 h 411068"/>
              <a:gd name="connsiteX1" fmla="*/ 69849 w 507788"/>
              <a:gd name="connsiteY1" fmla="*/ 231986 h 411068"/>
              <a:gd name="connsiteX2" fmla="*/ 0 w 507788"/>
              <a:gd name="connsiteY2" fmla="*/ 411057 h 411068"/>
              <a:gd name="connsiteX0" fmla="*/ 507788 w 507788"/>
              <a:gd name="connsiteY0" fmla="*/ 0 h 411065"/>
              <a:gd name="connsiteX1" fmla="*/ 121284 w 507788"/>
              <a:gd name="connsiteY1" fmla="*/ 181550 h 411065"/>
              <a:gd name="connsiteX2" fmla="*/ 0 w 507788"/>
              <a:gd name="connsiteY2" fmla="*/ 411057 h 411065"/>
              <a:gd name="connsiteX0" fmla="*/ 507788 w 507788"/>
              <a:gd name="connsiteY0" fmla="*/ 0 h 411066"/>
              <a:gd name="connsiteX1" fmla="*/ 106044 w 507788"/>
              <a:gd name="connsiteY1" fmla="*/ 200764 h 411066"/>
              <a:gd name="connsiteX2" fmla="*/ 0 w 507788"/>
              <a:gd name="connsiteY2" fmla="*/ 411057 h 411066"/>
              <a:gd name="connsiteX0" fmla="*/ 481118 w 481118"/>
              <a:gd name="connsiteY0" fmla="*/ 0 h 427877"/>
              <a:gd name="connsiteX1" fmla="*/ 79374 w 481118"/>
              <a:gd name="connsiteY1" fmla="*/ 200764 h 427877"/>
              <a:gd name="connsiteX2" fmla="*/ 0 w 481118"/>
              <a:gd name="connsiteY2" fmla="*/ 427869 h 427877"/>
              <a:gd name="connsiteX0" fmla="*/ 481118 w 481118"/>
              <a:gd name="connsiteY0" fmla="*/ 0 h 427876"/>
              <a:gd name="connsiteX1" fmla="*/ 94614 w 481118"/>
              <a:gd name="connsiteY1" fmla="*/ 171943 h 427876"/>
              <a:gd name="connsiteX2" fmla="*/ 0 w 481118"/>
              <a:gd name="connsiteY2" fmla="*/ 427869 h 427876"/>
              <a:gd name="connsiteX0" fmla="*/ 481118 w 481118"/>
              <a:gd name="connsiteY0" fmla="*/ 0 h 427876"/>
              <a:gd name="connsiteX1" fmla="*/ 86994 w 481118"/>
              <a:gd name="connsiteY1" fmla="*/ 186354 h 427876"/>
              <a:gd name="connsiteX2" fmla="*/ 0 w 481118"/>
              <a:gd name="connsiteY2" fmla="*/ 427869 h 427876"/>
              <a:gd name="connsiteX0" fmla="*/ 481118 w 481118"/>
              <a:gd name="connsiteY0" fmla="*/ 0 h 427876"/>
              <a:gd name="connsiteX1" fmla="*/ 88899 w 481118"/>
              <a:gd name="connsiteY1" fmla="*/ 179149 h 427876"/>
              <a:gd name="connsiteX2" fmla="*/ 0 w 481118"/>
              <a:gd name="connsiteY2" fmla="*/ 427869 h 427876"/>
              <a:gd name="connsiteX0" fmla="*/ 481118 w 481118"/>
              <a:gd name="connsiteY0" fmla="*/ 0 h 427876"/>
              <a:gd name="connsiteX1" fmla="*/ 88899 w 481118"/>
              <a:gd name="connsiteY1" fmla="*/ 179149 h 427876"/>
              <a:gd name="connsiteX2" fmla="*/ 0 w 481118"/>
              <a:gd name="connsiteY2" fmla="*/ 427869 h 427876"/>
              <a:gd name="connsiteX0" fmla="*/ 486833 w 486833"/>
              <a:gd name="connsiteY0" fmla="*/ 0 h 598394"/>
              <a:gd name="connsiteX1" fmla="*/ 94614 w 486833"/>
              <a:gd name="connsiteY1" fmla="*/ 179149 h 598394"/>
              <a:gd name="connsiteX2" fmla="*/ 0 w 486833"/>
              <a:gd name="connsiteY2" fmla="*/ 598390 h 59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833" h="598394">
                <a:moveTo>
                  <a:pt x="486833" y="0"/>
                </a:moveTo>
                <a:cubicBezTo>
                  <a:pt x="304447" y="24801"/>
                  <a:pt x="175753" y="79417"/>
                  <a:pt x="94614" y="179149"/>
                </a:cubicBezTo>
                <a:cubicBezTo>
                  <a:pt x="13475" y="278881"/>
                  <a:pt x="6491" y="599731"/>
                  <a:pt x="0" y="598390"/>
                </a:cubicBezTo>
              </a:path>
            </a:pathLst>
          </a:cu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55512" y="5656057"/>
            <a:ext cx="0" cy="480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7954" y="4905590"/>
            <a:ext cx="807644" cy="725199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 rot="21428757">
            <a:off x="5961135" y="4922812"/>
            <a:ext cx="705394" cy="547031"/>
          </a:xfrm>
          <a:custGeom>
            <a:avLst/>
            <a:gdLst>
              <a:gd name="connsiteX0" fmla="*/ 0 w 705394"/>
              <a:gd name="connsiteY0" fmla="*/ 171598 h 547031"/>
              <a:gd name="connsiteX1" fmla="*/ 60960 w 705394"/>
              <a:gd name="connsiteY1" fmla="*/ 145473 h 547031"/>
              <a:gd name="connsiteX2" fmla="*/ 357051 w 705394"/>
              <a:gd name="connsiteY2" fmla="*/ 14844 h 547031"/>
              <a:gd name="connsiteX3" fmla="*/ 261257 w 705394"/>
              <a:gd name="connsiteY3" fmla="*/ 537358 h 547031"/>
              <a:gd name="connsiteX4" fmla="*/ 705394 w 705394"/>
              <a:gd name="connsiteY4" fmla="*/ 354478 h 54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94" h="547031">
                <a:moveTo>
                  <a:pt x="0" y="171598"/>
                </a:moveTo>
                <a:lnTo>
                  <a:pt x="60960" y="145473"/>
                </a:lnTo>
                <a:cubicBezTo>
                  <a:pt x="120468" y="119347"/>
                  <a:pt x="323668" y="-50470"/>
                  <a:pt x="357051" y="14844"/>
                </a:cubicBezTo>
                <a:cubicBezTo>
                  <a:pt x="390434" y="80158"/>
                  <a:pt x="203200" y="480752"/>
                  <a:pt x="261257" y="537358"/>
                </a:cubicBezTo>
                <a:cubicBezTo>
                  <a:pt x="319314" y="593964"/>
                  <a:pt x="637177" y="384958"/>
                  <a:pt x="705394" y="354478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6200000">
            <a:off x="6820718" y="4852813"/>
            <a:ext cx="726255" cy="831810"/>
            <a:chOff x="6184880" y="4783192"/>
            <a:chExt cx="726255" cy="831810"/>
          </a:xfrm>
        </p:grpSpPr>
        <p:cxnSp>
          <p:nvCxnSpPr>
            <p:cNvPr id="24" name="Straight Connector 23"/>
            <p:cNvCxnSpPr/>
            <p:nvPr/>
          </p:nvCxnSpPr>
          <p:spPr>
            <a:xfrm rot="5400000" flipV="1">
              <a:off x="6132103" y="4835969"/>
              <a:ext cx="831810" cy="72625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 rot="386123">
              <a:off x="6189102" y="4896212"/>
              <a:ext cx="705394" cy="547031"/>
            </a:xfrm>
            <a:custGeom>
              <a:avLst/>
              <a:gdLst>
                <a:gd name="connsiteX0" fmla="*/ 0 w 705394"/>
                <a:gd name="connsiteY0" fmla="*/ 171598 h 547031"/>
                <a:gd name="connsiteX1" fmla="*/ 60960 w 705394"/>
                <a:gd name="connsiteY1" fmla="*/ 145473 h 547031"/>
                <a:gd name="connsiteX2" fmla="*/ 357051 w 705394"/>
                <a:gd name="connsiteY2" fmla="*/ 14844 h 547031"/>
                <a:gd name="connsiteX3" fmla="*/ 261257 w 705394"/>
                <a:gd name="connsiteY3" fmla="*/ 537358 h 547031"/>
                <a:gd name="connsiteX4" fmla="*/ 705394 w 705394"/>
                <a:gd name="connsiteY4" fmla="*/ 354478 h 5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394" h="547031">
                  <a:moveTo>
                    <a:pt x="0" y="171598"/>
                  </a:moveTo>
                  <a:lnTo>
                    <a:pt x="60960" y="145473"/>
                  </a:lnTo>
                  <a:cubicBezTo>
                    <a:pt x="120468" y="119347"/>
                    <a:pt x="323668" y="-50470"/>
                    <a:pt x="357051" y="14844"/>
                  </a:cubicBezTo>
                  <a:cubicBezTo>
                    <a:pt x="390434" y="80158"/>
                    <a:pt x="203200" y="480752"/>
                    <a:pt x="261257" y="537358"/>
                  </a:cubicBezTo>
                  <a:cubicBezTo>
                    <a:pt x="319314" y="593964"/>
                    <a:pt x="637177" y="384958"/>
                    <a:pt x="705394" y="354478"/>
                  </a:cubicBezTo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5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1795463" y="3047627"/>
            <a:ext cx="5114925" cy="667123"/>
          </a:xfrm>
          <a:custGeom>
            <a:avLst/>
            <a:gdLst>
              <a:gd name="connsiteX0" fmla="*/ 1226734 w 5114925"/>
              <a:gd name="connsiteY0" fmla="*/ 0 h 667123"/>
              <a:gd name="connsiteX1" fmla="*/ 1516880 w 5114925"/>
              <a:gd name="connsiteY1" fmla="*/ 0 h 667123"/>
              <a:gd name="connsiteX2" fmla="*/ 1516880 w 5114925"/>
              <a:gd name="connsiteY2" fmla="*/ 201287 h 667123"/>
              <a:gd name="connsiteX3" fmla="*/ 1829163 w 5114925"/>
              <a:gd name="connsiteY3" fmla="*/ 201287 h 667123"/>
              <a:gd name="connsiteX4" fmla="*/ 1829163 w 5114925"/>
              <a:gd name="connsiteY4" fmla="*/ 6171 h 667123"/>
              <a:gd name="connsiteX5" fmla="*/ 2119309 w 5114925"/>
              <a:gd name="connsiteY5" fmla="*/ 6171 h 667123"/>
              <a:gd name="connsiteX6" fmla="*/ 2119309 w 5114925"/>
              <a:gd name="connsiteY6" fmla="*/ 201287 h 667123"/>
              <a:gd name="connsiteX7" fmla="*/ 2439074 w 5114925"/>
              <a:gd name="connsiteY7" fmla="*/ 201287 h 667123"/>
              <a:gd name="connsiteX8" fmla="*/ 2439074 w 5114925"/>
              <a:gd name="connsiteY8" fmla="*/ 6470 h 667123"/>
              <a:gd name="connsiteX9" fmla="*/ 2729220 w 5114925"/>
              <a:gd name="connsiteY9" fmla="*/ 6470 h 667123"/>
              <a:gd name="connsiteX10" fmla="*/ 2729220 w 5114925"/>
              <a:gd name="connsiteY10" fmla="*/ 201287 h 667123"/>
              <a:gd name="connsiteX11" fmla="*/ 3039193 w 5114925"/>
              <a:gd name="connsiteY11" fmla="*/ 201287 h 667123"/>
              <a:gd name="connsiteX12" fmla="*/ 3039193 w 5114925"/>
              <a:gd name="connsiteY12" fmla="*/ 2047 h 667123"/>
              <a:gd name="connsiteX13" fmla="*/ 3329339 w 5114925"/>
              <a:gd name="connsiteY13" fmla="*/ 2047 h 667123"/>
              <a:gd name="connsiteX14" fmla="*/ 3329339 w 5114925"/>
              <a:gd name="connsiteY14" fmla="*/ 201287 h 667123"/>
              <a:gd name="connsiteX15" fmla="*/ 5114925 w 5114925"/>
              <a:gd name="connsiteY15" fmla="*/ 201287 h 667123"/>
              <a:gd name="connsiteX16" fmla="*/ 5114925 w 5114925"/>
              <a:gd name="connsiteY16" fmla="*/ 667123 h 667123"/>
              <a:gd name="connsiteX17" fmla="*/ 0 w 5114925"/>
              <a:gd name="connsiteY17" fmla="*/ 667123 h 667123"/>
              <a:gd name="connsiteX18" fmla="*/ 0 w 5114925"/>
              <a:gd name="connsiteY18" fmla="*/ 401002 h 667123"/>
              <a:gd name="connsiteX19" fmla="*/ 0 w 5114925"/>
              <a:gd name="connsiteY19" fmla="*/ 201287 h 667123"/>
              <a:gd name="connsiteX20" fmla="*/ 0 w 5114925"/>
              <a:gd name="connsiteY20" fmla="*/ 5348 h 667123"/>
              <a:gd name="connsiteX21" fmla="*/ 290146 w 5114925"/>
              <a:gd name="connsiteY21" fmla="*/ 5348 h 667123"/>
              <a:gd name="connsiteX22" fmla="*/ 290146 w 5114925"/>
              <a:gd name="connsiteY22" fmla="*/ 201287 h 667123"/>
              <a:gd name="connsiteX23" fmla="*/ 609600 w 5114925"/>
              <a:gd name="connsiteY23" fmla="*/ 201287 h 667123"/>
              <a:gd name="connsiteX24" fmla="*/ 609600 w 5114925"/>
              <a:gd name="connsiteY24" fmla="*/ 3263 h 667123"/>
              <a:gd name="connsiteX25" fmla="*/ 899746 w 5114925"/>
              <a:gd name="connsiteY25" fmla="*/ 3263 h 667123"/>
              <a:gd name="connsiteX26" fmla="*/ 899746 w 5114925"/>
              <a:gd name="connsiteY26" fmla="*/ 201287 h 667123"/>
              <a:gd name="connsiteX27" fmla="*/ 1226734 w 5114925"/>
              <a:gd name="connsiteY27" fmla="*/ 201287 h 6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14925" h="667123">
                <a:moveTo>
                  <a:pt x="1226734" y="0"/>
                </a:moveTo>
                <a:lnTo>
                  <a:pt x="1516880" y="0"/>
                </a:lnTo>
                <a:lnTo>
                  <a:pt x="1516880" y="201287"/>
                </a:lnTo>
                <a:lnTo>
                  <a:pt x="1829163" y="201287"/>
                </a:lnTo>
                <a:lnTo>
                  <a:pt x="1829163" y="6171"/>
                </a:lnTo>
                <a:lnTo>
                  <a:pt x="2119309" y="6171"/>
                </a:lnTo>
                <a:lnTo>
                  <a:pt x="2119309" y="201287"/>
                </a:lnTo>
                <a:lnTo>
                  <a:pt x="2439074" y="201287"/>
                </a:lnTo>
                <a:lnTo>
                  <a:pt x="2439074" y="6470"/>
                </a:lnTo>
                <a:lnTo>
                  <a:pt x="2729220" y="6470"/>
                </a:lnTo>
                <a:lnTo>
                  <a:pt x="2729220" y="201287"/>
                </a:lnTo>
                <a:lnTo>
                  <a:pt x="3039193" y="201287"/>
                </a:lnTo>
                <a:lnTo>
                  <a:pt x="3039193" y="2047"/>
                </a:lnTo>
                <a:lnTo>
                  <a:pt x="3329339" y="2047"/>
                </a:lnTo>
                <a:lnTo>
                  <a:pt x="3329339" y="201287"/>
                </a:lnTo>
                <a:lnTo>
                  <a:pt x="5114925" y="201287"/>
                </a:lnTo>
                <a:lnTo>
                  <a:pt x="5114925" y="667123"/>
                </a:lnTo>
                <a:lnTo>
                  <a:pt x="0" y="667123"/>
                </a:lnTo>
                <a:lnTo>
                  <a:pt x="0" y="401002"/>
                </a:lnTo>
                <a:lnTo>
                  <a:pt x="0" y="201287"/>
                </a:lnTo>
                <a:lnTo>
                  <a:pt x="0" y="5348"/>
                </a:lnTo>
                <a:lnTo>
                  <a:pt x="290146" y="5348"/>
                </a:lnTo>
                <a:lnTo>
                  <a:pt x="290146" y="201287"/>
                </a:lnTo>
                <a:lnTo>
                  <a:pt x="609600" y="201287"/>
                </a:lnTo>
                <a:lnTo>
                  <a:pt x="609600" y="3263"/>
                </a:lnTo>
                <a:lnTo>
                  <a:pt x="899746" y="3263"/>
                </a:lnTo>
                <a:lnTo>
                  <a:pt x="899746" y="201287"/>
                </a:lnTo>
                <a:lnTo>
                  <a:pt x="1226734" y="20128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have the following geometry?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463" y="3714750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75255" y="2131981"/>
            <a:ext cx="933450" cy="100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8705" y="2131981"/>
            <a:ext cx="0" cy="10096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rot="21195472">
            <a:off x="2942005" y="2703380"/>
            <a:ext cx="266700" cy="151612"/>
          </a:xfrm>
          <a:custGeom>
            <a:avLst/>
            <a:gdLst>
              <a:gd name="connsiteX0" fmla="*/ 266700 w 266700"/>
              <a:gd name="connsiteY0" fmla="*/ 27787 h 151612"/>
              <a:gd name="connsiteX1" fmla="*/ 142875 w 266700"/>
              <a:gd name="connsiteY1" fmla="*/ 8737 h 151612"/>
              <a:gd name="connsiteX2" fmla="*/ 0 w 266700"/>
              <a:gd name="connsiteY2" fmla="*/ 151612 h 1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51612">
                <a:moveTo>
                  <a:pt x="266700" y="27787"/>
                </a:moveTo>
                <a:cubicBezTo>
                  <a:pt x="227012" y="7943"/>
                  <a:pt x="187325" y="-11901"/>
                  <a:pt x="142875" y="8737"/>
                </a:cubicBezTo>
                <a:cubicBezTo>
                  <a:pt x="98425" y="29375"/>
                  <a:pt x="49212" y="90493"/>
                  <a:pt x="0" y="151612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2329037" y="3083281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12377" y="3387216"/>
                <a:ext cx="165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377" y="3387216"/>
                <a:ext cx="165109" cy="276999"/>
              </a:xfrm>
              <a:prstGeom prst="rect">
                <a:avLst/>
              </a:prstGeom>
              <a:blipFill>
                <a:blip r:embed="rId2"/>
                <a:stretch>
                  <a:fillRect l="-22222"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22295" y="2413160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95" y="2413160"/>
                <a:ext cx="189474" cy="276999"/>
              </a:xfrm>
              <a:prstGeom prst="rect">
                <a:avLst/>
              </a:prstGeom>
              <a:blipFill>
                <a:blip r:embed="rId3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5924613" y="2297225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20214" y="3114373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61095" y="2949496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095" y="2949496"/>
                <a:ext cx="157094" cy="276999"/>
              </a:xfrm>
              <a:prstGeom prst="rect">
                <a:avLst/>
              </a:prstGeom>
              <a:blipFill>
                <a:blip r:embed="rId4"/>
                <a:stretch>
                  <a:fillRect l="-24000" r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41667" y="2037832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67" y="2037832"/>
                <a:ext cx="165110" cy="276999"/>
              </a:xfrm>
              <a:prstGeom prst="rect">
                <a:avLst/>
              </a:prstGeom>
              <a:blipFill>
                <a:blip r:embed="rId5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22442" y="3334462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42" y="3334462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82636" y="2670113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36" y="2670113"/>
                <a:ext cx="287963" cy="276999"/>
              </a:xfrm>
              <a:prstGeom prst="rect">
                <a:avLst/>
              </a:prstGeom>
              <a:blipFill>
                <a:blip r:embed="rId7"/>
                <a:stretch>
                  <a:fillRect l="-12500" r="-625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57209" y="3789063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209" y="3789063"/>
                <a:ext cx="293285" cy="276999"/>
              </a:xfrm>
              <a:prstGeom prst="rect">
                <a:avLst/>
              </a:prstGeom>
              <a:blipFill>
                <a:blip r:embed="rId8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5455219" y="3580405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43466" y="3248717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466" y="3248717"/>
                <a:ext cx="439672" cy="276999"/>
              </a:xfrm>
              <a:prstGeom prst="rect">
                <a:avLst/>
              </a:prstGeom>
              <a:blipFill>
                <a:blip r:embed="rId9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the boundary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 can write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is a periodic function describing the height variation of our grating. </a:t>
                </a:r>
                <a:r>
                  <a:rPr lang="en-US" dirty="0" smtClean="0"/>
                  <a:t>Thus we </a:t>
                </a:r>
                <a:r>
                  <a:rPr lang="en-US" dirty="0"/>
                  <a:t>can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using a Fourier </a:t>
                </a:r>
                <a:r>
                  <a:rPr lang="en-US" dirty="0" smtClean="0"/>
                  <a:t>series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66961" y="2248823"/>
                <a:ext cx="4211281" cy="673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1" y="2248823"/>
                <a:ext cx="4211281" cy="673839"/>
              </a:xfrm>
              <a:prstGeom prst="rect">
                <a:avLst/>
              </a:prstGeom>
              <a:blipFill rotWithShape="0"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9420" y="4596672"/>
                <a:ext cx="3183307" cy="75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20" y="4596672"/>
                <a:ext cx="3183307" cy="7561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662" y="536724"/>
            <a:ext cx="3921863" cy="26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Coupling into and out of waveguides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82615"/>
            <a:ext cx="7740650" cy="4241987"/>
          </a:xfrm>
        </p:spPr>
        <p:txBody>
          <a:bodyPr/>
          <a:lstStyle/>
          <a:p>
            <a:r>
              <a:rPr lang="en-US" dirty="0"/>
              <a:t>Dilemma: how do we couple light to and from an </a:t>
            </a:r>
            <a:r>
              <a:rPr lang="en-US" b="1" dirty="0"/>
              <a:t>optical fiber</a:t>
            </a:r>
            <a:r>
              <a:rPr lang="en-US" dirty="0"/>
              <a:t> to an </a:t>
            </a:r>
            <a:r>
              <a:rPr lang="en-US" b="1" dirty="0"/>
              <a:t>integrated on-chip photonic waveguide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275112" y="2417884"/>
            <a:ext cx="3569678" cy="36177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11815" y="3881804"/>
            <a:ext cx="146304" cy="73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52538" y="2417884"/>
            <a:ext cx="0" cy="361773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4116" y="3930162"/>
                <a:ext cx="743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6" y="3930162"/>
                <a:ext cx="743280" cy="369332"/>
              </a:xfrm>
              <a:prstGeom prst="rect">
                <a:avLst/>
              </a:prstGeom>
              <a:blipFill>
                <a:blip r:embed="rId2"/>
                <a:stretch>
                  <a:fillRect l="-65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64018" y="345818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400nm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95255" y="3810476"/>
            <a:ext cx="18288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89607" y="3978520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2446" y="4025122"/>
            <a:ext cx="198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On-chip </a:t>
            </a:r>
            <a:r>
              <a:rPr lang="en-US" dirty="0"/>
              <a:t>waveguide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1689" y="4315296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(to scale)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017833"/>
                <a:ext cx="7740650" cy="521735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At the boundary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 can write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our new phase matching requirement is: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/>
                  <a:t>Clearly,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therefore: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017833"/>
                <a:ext cx="7740650" cy="5217351"/>
              </a:xfrm>
              <a:blipFill rotWithShape="0">
                <a:blip r:embed="rId2"/>
                <a:stretch>
                  <a:fillRect l="-866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66961" y="1897802"/>
                <a:ext cx="3606821" cy="217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1" y="1897802"/>
                <a:ext cx="3606821" cy="2170146"/>
              </a:xfrm>
              <a:prstGeom prst="rect">
                <a:avLst/>
              </a:prstGeom>
              <a:blipFill rotWithShape="0">
                <a:blip r:embed="rId3"/>
                <a:stretch>
                  <a:fillRect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04830" y="4616616"/>
                <a:ext cx="3839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830" y="4616616"/>
                <a:ext cx="3839577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662" y="536724"/>
            <a:ext cx="3921863" cy="2661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4830" y="5765295"/>
                <a:ext cx="2899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𝑚𝑧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830" y="5765295"/>
                <a:ext cx="289983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7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202499"/>
                <a:ext cx="7740650" cy="52173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the same phase </a:t>
                </a:r>
                <a:br>
                  <a:rPr lang="en-US" dirty="0"/>
                </a:br>
                <a:r>
                  <a:rPr lang="en-US" dirty="0"/>
                  <a:t>matching requirement that we </a:t>
                </a:r>
                <a:br>
                  <a:rPr lang="en-US" dirty="0"/>
                </a:br>
                <a:r>
                  <a:rPr lang="en-US" dirty="0"/>
                  <a:t>derived under the ray optics </a:t>
                </a:r>
                <a:br>
                  <a:rPr lang="en-US" dirty="0"/>
                </a:br>
                <a:r>
                  <a:rPr lang="en-US" dirty="0"/>
                  <a:t>model.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properly choosing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we can now phase match!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202499"/>
                <a:ext cx="7740650" cy="5217351"/>
              </a:xfrm>
              <a:blipFill>
                <a:blip r:embed="rId2"/>
                <a:stretch>
                  <a:fillRect l="-866" t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62" y="536724"/>
            <a:ext cx="3921863" cy="2661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23730" y="2798175"/>
                <a:ext cx="264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0" y="2798175"/>
                <a:ext cx="26497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065911"/>
            <a:ext cx="8292864" cy="4636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5702300"/>
            <a:ext cx="3267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xford-instruments.com/OxfordInstruments/media/plasma-technology/Campaigns/SEM%20Comp%202015/SEM_entry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7637"/>
            <a:ext cx="7251700" cy="57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100" y="589094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http://www.oxford-instruments.com/businesses/nanotechnology/plasma-technology/campaigns/sem-competition-winner-%281%29</a:t>
            </a:r>
          </a:p>
        </p:txBody>
      </p:sp>
    </p:spTree>
    <p:extLst>
      <p:ext uri="{BB962C8B-B14F-4D97-AF65-F5344CB8AC3E}">
        <p14:creationId xmlns:p14="http://schemas.microsoft.com/office/powerpoint/2010/main" val="15049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imec.be/content/user/Image/Pictures_Press_releases/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66081"/>
            <a:ext cx="8572576" cy="48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900" y="5788284"/>
            <a:ext cx="138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Imec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Design the grating period such that light is diffracted out at a 10</a:t>
                </a:r>
                <a:r>
                  <a:rPr lang="en-US" dirty="0">
                    <a:latin typeface="Calibri" panose="020F0502020204030204" pitchFamily="34" charset="0"/>
                  </a:rPr>
                  <a:t>° </a:t>
                </a:r>
                <a:r>
                  <a:rPr lang="en-US" dirty="0"/>
                  <a:t>angle for 1</a:t>
                </a:r>
                <a:r>
                  <a:rPr lang="en-US" baseline="30000" dirty="0"/>
                  <a:t>st</a:t>
                </a:r>
                <a:r>
                  <a:rPr lang="en-US" dirty="0"/>
                  <a:t> order diffraction</a:t>
                </a:r>
              </a:p>
              <a:p>
                <a:r>
                  <a:rPr lang="en-US" dirty="0"/>
                  <a:t>Assume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=1.55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6" t="-660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 flipH="1">
            <a:off x="3476709" y="2950330"/>
            <a:ext cx="5114926" cy="667123"/>
          </a:xfrm>
          <a:custGeom>
            <a:avLst/>
            <a:gdLst>
              <a:gd name="connsiteX0" fmla="*/ 1226734 w 5114925"/>
              <a:gd name="connsiteY0" fmla="*/ 0 h 667123"/>
              <a:gd name="connsiteX1" fmla="*/ 1516880 w 5114925"/>
              <a:gd name="connsiteY1" fmla="*/ 0 h 667123"/>
              <a:gd name="connsiteX2" fmla="*/ 1516880 w 5114925"/>
              <a:gd name="connsiteY2" fmla="*/ 201287 h 667123"/>
              <a:gd name="connsiteX3" fmla="*/ 1829163 w 5114925"/>
              <a:gd name="connsiteY3" fmla="*/ 201287 h 667123"/>
              <a:gd name="connsiteX4" fmla="*/ 1829163 w 5114925"/>
              <a:gd name="connsiteY4" fmla="*/ 6171 h 667123"/>
              <a:gd name="connsiteX5" fmla="*/ 2119309 w 5114925"/>
              <a:gd name="connsiteY5" fmla="*/ 6171 h 667123"/>
              <a:gd name="connsiteX6" fmla="*/ 2119309 w 5114925"/>
              <a:gd name="connsiteY6" fmla="*/ 201287 h 667123"/>
              <a:gd name="connsiteX7" fmla="*/ 2439074 w 5114925"/>
              <a:gd name="connsiteY7" fmla="*/ 201287 h 667123"/>
              <a:gd name="connsiteX8" fmla="*/ 2439074 w 5114925"/>
              <a:gd name="connsiteY8" fmla="*/ 6470 h 667123"/>
              <a:gd name="connsiteX9" fmla="*/ 2729220 w 5114925"/>
              <a:gd name="connsiteY9" fmla="*/ 6470 h 667123"/>
              <a:gd name="connsiteX10" fmla="*/ 2729220 w 5114925"/>
              <a:gd name="connsiteY10" fmla="*/ 201287 h 667123"/>
              <a:gd name="connsiteX11" fmla="*/ 3039193 w 5114925"/>
              <a:gd name="connsiteY11" fmla="*/ 201287 h 667123"/>
              <a:gd name="connsiteX12" fmla="*/ 3039193 w 5114925"/>
              <a:gd name="connsiteY12" fmla="*/ 2047 h 667123"/>
              <a:gd name="connsiteX13" fmla="*/ 3329339 w 5114925"/>
              <a:gd name="connsiteY13" fmla="*/ 2047 h 667123"/>
              <a:gd name="connsiteX14" fmla="*/ 3329339 w 5114925"/>
              <a:gd name="connsiteY14" fmla="*/ 201287 h 667123"/>
              <a:gd name="connsiteX15" fmla="*/ 5114925 w 5114925"/>
              <a:gd name="connsiteY15" fmla="*/ 201287 h 667123"/>
              <a:gd name="connsiteX16" fmla="*/ 5114925 w 5114925"/>
              <a:gd name="connsiteY16" fmla="*/ 667123 h 667123"/>
              <a:gd name="connsiteX17" fmla="*/ 0 w 5114925"/>
              <a:gd name="connsiteY17" fmla="*/ 667123 h 667123"/>
              <a:gd name="connsiteX18" fmla="*/ 0 w 5114925"/>
              <a:gd name="connsiteY18" fmla="*/ 401002 h 667123"/>
              <a:gd name="connsiteX19" fmla="*/ 0 w 5114925"/>
              <a:gd name="connsiteY19" fmla="*/ 201287 h 667123"/>
              <a:gd name="connsiteX20" fmla="*/ 0 w 5114925"/>
              <a:gd name="connsiteY20" fmla="*/ 5348 h 667123"/>
              <a:gd name="connsiteX21" fmla="*/ 290146 w 5114925"/>
              <a:gd name="connsiteY21" fmla="*/ 5348 h 667123"/>
              <a:gd name="connsiteX22" fmla="*/ 290146 w 5114925"/>
              <a:gd name="connsiteY22" fmla="*/ 201287 h 667123"/>
              <a:gd name="connsiteX23" fmla="*/ 609600 w 5114925"/>
              <a:gd name="connsiteY23" fmla="*/ 201287 h 667123"/>
              <a:gd name="connsiteX24" fmla="*/ 609600 w 5114925"/>
              <a:gd name="connsiteY24" fmla="*/ 3263 h 667123"/>
              <a:gd name="connsiteX25" fmla="*/ 899746 w 5114925"/>
              <a:gd name="connsiteY25" fmla="*/ 3263 h 667123"/>
              <a:gd name="connsiteX26" fmla="*/ 899746 w 5114925"/>
              <a:gd name="connsiteY26" fmla="*/ 201287 h 667123"/>
              <a:gd name="connsiteX27" fmla="*/ 1226734 w 5114925"/>
              <a:gd name="connsiteY27" fmla="*/ 201287 h 6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14925" h="667123">
                <a:moveTo>
                  <a:pt x="1226734" y="0"/>
                </a:moveTo>
                <a:lnTo>
                  <a:pt x="1516880" y="0"/>
                </a:lnTo>
                <a:lnTo>
                  <a:pt x="1516880" y="201287"/>
                </a:lnTo>
                <a:lnTo>
                  <a:pt x="1829163" y="201287"/>
                </a:lnTo>
                <a:lnTo>
                  <a:pt x="1829163" y="6171"/>
                </a:lnTo>
                <a:lnTo>
                  <a:pt x="2119309" y="6171"/>
                </a:lnTo>
                <a:lnTo>
                  <a:pt x="2119309" y="201287"/>
                </a:lnTo>
                <a:lnTo>
                  <a:pt x="2439074" y="201287"/>
                </a:lnTo>
                <a:lnTo>
                  <a:pt x="2439074" y="6470"/>
                </a:lnTo>
                <a:lnTo>
                  <a:pt x="2729220" y="6470"/>
                </a:lnTo>
                <a:lnTo>
                  <a:pt x="2729220" y="201287"/>
                </a:lnTo>
                <a:lnTo>
                  <a:pt x="3039193" y="201287"/>
                </a:lnTo>
                <a:lnTo>
                  <a:pt x="3039193" y="2047"/>
                </a:lnTo>
                <a:lnTo>
                  <a:pt x="3329339" y="2047"/>
                </a:lnTo>
                <a:lnTo>
                  <a:pt x="3329339" y="201287"/>
                </a:lnTo>
                <a:lnTo>
                  <a:pt x="5114925" y="201287"/>
                </a:lnTo>
                <a:lnTo>
                  <a:pt x="5114925" y="667123"/>
                </a:lnTo>
                <a:lnTo>
                  <a:pt x="0" y="667123"/>
                </a:lnTo>
                <a:lnTo>
                  <a:pt x="0" y="401002"/>
                </a:lnTo>
                <a:lnTo>
                  <a:pt x="0" y="201287"/>
                </a:lnTo>
                <a:lnTo>
                  <a:pt x="0" y="5348"/>
                </a:lnTo>
                <a:lnTo>
                  <a:pt x="290146" y="5348"/>
                </a:lnTo>
                <a:lnTo>
                  <a:pt x="290146" y="201287"/>
                </a:lnTo>
                <a:lnTo>
                  <a:pt x="609600" y="201287"/>
                </a:lnTo>
                <a:lnTo>
                  <a:pt x="609600" y="3263"/>
                </a:lnTo>
                <a:lnTo>
                  <a:pt x="899746" y="3263"/>
                </a:lnTo>
                <a:lnTo>
                  <a:pt x="899746" y="201287"/>
                </a:lnTo>
                <a:lnTo>
                  <a:pt x="1226734" y="20128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5778989" y="2976985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3555" y="3302761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55" y="3302761"/>
                <a:ext cx="186781" cy="276999"/>
              </a:xfrm>
              <a:prstGeom prst="rect">
                <a:avLst/>
              </a:prstGeom>
              <a:blipFill>
                <a:blip r:embed="rId3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76710" y="3617453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1789" y="3186365"/>
                <a:ext cx="694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silicon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89" y="3186365"/>
                <a:ext cx="694100" cy="276999"/>
              </a:xfrm>
              <a:prstGeom prst="rect">
                <a:avLst/>
              </a:prstGeom>
              <a:blipFill>
                <a:blip r:embed="rId4"/>
                <a:stretch>
                  <a:fillRect l="-7895" r="-877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0083" y="2699816"/>
                <a:ext cx="3254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air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083" y="2699816"/>
                <a:ext cx="325409" cy="276999"/>
              </a:xfrm>
              <a:prstGeom prst="rect">
                <a:avLst/>
              </a:prstGeom>
              <a:blipFill>
                <a:blip r:embed="rId5"/>
                <a:stretch>
                  <a:fillRect l="-18868" r="-1886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38456" y="3691766"/>
                <a:ext cx="488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56" y="3691766"/>
                <a:ext cx="488852" cy="276999"/>
              </a:xfrm>
              <a:prstGeom prst="rect">
                <a:avLst/>
              </a:prstGeom>
              <a:blipFill>
                <a:blip r:embed="rId6"/>
                <a:stretch>
                  <a:fillRect l="-9877" r="-493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398217" y="1774019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93810" y="2227841"/>
            <a:ext cx="0" cy="6129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 rot="404528" flipH="1">
            <a:off x="5402850" y="2479466"/>
            <a:ext cx="266700" cy="151612"/>
          </a:xfrm>
          <a:custGeom>
            <a:avLst/>
            <a:gdLst>
              <a:gd name="connsiteX0" fmla="*/ 266700 w 266700"/>
              <a:gd name="connsiteY0" fmla="*/ 27787 h 151612"/>
              <a:gd name="connsiteX1" fmla="*/ 142875 w 266700"/>
              <a:gd name="connsiteY1" fmla="*/ 8737 h 151612"/>
              <a:gd name="connsiteX2" fmla="*/ 0 w 266700"/>
              <a:gd name="connsiteY2" fmla="*/ 151612 h 1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51612">
                <a:moveTo>
                  <a:pt x="266700" y="27787"/>
                </a:moveTo>
                <a:cubicBezTo>
                  <a:pt x="227012" y="7943"/>
                  <a:pt x="187325" y="-11901"/>
                  <a:pt x="142875" y="8737"/>
                </a:cubicBezTo>
                <a:cubicBezTo>
                  <a:pt x="98425" y="29375"/>
                  <a:pt x="49212" y="90493"/>
                  <a:pt x="0" y="151612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19028" y="1792914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13566" y="1750415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54052" y="212927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</a:t>
            </a:r>
            <a:r>
              <a:rPr lang="en-US" dirty="0">
                <a:latin typeface="Calibri" panose="020F0502020204030204" pitchFamily="34" charset="0"/>
              </a:rPr>
              <a:t>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4672" y="2812163"/>
                <a:ext cx="1737976" cy="790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air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" y="2812163"/>
                <a:ext cx="1737976" cy="7901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866" y="4789753"/>
                <a:ext cx="12214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670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6" y="4789753"/>
                <a:ext cx="122148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r="-2500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1865" y="3691766"/>
                <a:ext cx="2193742" cy="752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1.55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5" y="3691766"/>
                <a:ext cx="2193742" cy="7525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1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have shown how to calculate the diffraction angle of a grating coupler but we have not said anything about the intensity of the light that will diffract at that </a:t>
            </a:r>
            <a:r>
              <a:rPr lang="en-US" dirty="0" smtClean="0"/>
              <a:t>angle – in </a:t>
            </a:r>
            <a:r>
              <a:rPr lang="en-US" dirty="0"/>
              <a:t>other words we do not yet know the coupling efficiency.</a:t>
            </a:r>
          </a:p>
          <a:p>
            <a:r>
              <a:rPr lang="en-US" dirty="0"/>
              <a:t>This requires more rigorous theory or simulation tools.</a:t>
            </a:r>
          </a:p>
          <a:p>
            <a:r>
              <a:rPr lang="en-US" b="1" dirty="0"/>
              <a:t>Next class</a:t>
            </a:r>
            <a:r>
              <a:rPr lang="en-US" dirty="0"/>
              <a:t>: Numerical design of a grating coupler using </a:t>
            </a:r>
            <a:r>
              <a:rPr lang="en-US" dirty="0" err="1"/>
              <a:t>Lumerical</a:t>
            </a:r>
            <a:r>
              <a:rPr lang="en-US" dirty="0"/>
              <a:t> FDTD</a:t>
            </a:r>
          </a:p>
        </p:txBody>
      </p:sp>
    </p:spTree>
    <p:extLst>
      <p:ext uri="{BB962C8B-B14F-4D97-AF65-F5344CB8AC3E}">
        <p14:creationId xmlns:p14="http://schemas.microsoft.com/office/powerpoint/2010/main" val="6312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End-fire coupling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82600" y="840549"/>
            <a:ext cx="7740650" cy="4622103"/>
          </a:xfrm>
        </p:spPr>
        <p:txBody>
          <a:bodyPr/>
          <a:lstStyle/>
          <a:p>
            <a:r>
              <a:rPr lang="en-US" dirty="0"/>
              <a:t>Pros: Coupling efficiency can be very good</a:t>
            </a:r>
          </a:p>
          <a:p>
            <a:r>
              <a:rPr lang="en-US" dirty="0"/>
              <a:t>Cons: Poor tolerance to misalignment. Costly to manufacture.</a:t>
            </a:r>
          </a:p>
        </p:txBody>
      </p:sp>
      <p:sp>
        <p:nvSpPr>
          <p:cNvPr id="20" name="Oval 19"/>
          <p:cNvSpPr/>
          <p:nvPr/>
        </p:nvSpPr>
        <p:spPr>
          <a:xfrm>
            <a:off x="3305961" y="2334185"/>
            <a:ext cx="527538" cy="33774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95" y="3371019"/>
            <a:ext cx="4248379" cy="234063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530679" y="2524150"/>
            <a:ext cx="10390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69730" y="2524150"/>
            <a:ext cx="1099465" cy="12707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1247" y="2511255"/>
            <a:ext cx="2359432" cy="303334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30679" y="5523500"/>
            <a:ext cx="1039051" cy="35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569730" y="4111458"/>
            <a:ext cx="1099465" cy="14155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0619" y="3838254"/>
            <a:ext cx="1413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63084" y="379493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77745" y="3748746"/>
            <a:ext cx="207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photonic waveguide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3408" y="5840379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827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Nanotaper</a:t>
            </a:r>
            <a:r>
              <a:rPr lang="en-US" dirty="0"/>
              <a:t> coupler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21145"/>
            <a:ext cx="7740650" cy="4622103"/>
          </a:xfrm>
        </p:spPr>
        <p:txBody>
          <a:bodyPr/>
          <a:lstStyle/>
          <a:p>
            <a:r>
              <a:rPr lang="en-US" dirty="0"/>
              <a:t>Pros: Coupling efficiency can be very good. Lens not needed</a:t>
            </a:r>
          </a:p>
          <a:p>
            <a:r>
              <a:rPr lang="en-US" dirty="0"/>
              <a:t>Cons: Poor tolerance to misalignment. Requires advanced lithography equipment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1591" y="2783817"/>
            <a:ext cx="2359432" cy="303334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0963" y="4110816"/>
            <a:ext cx="1413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249" y="3229080"/>
            <a:ext cx="4572000" cy="24571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67251" y="4134685"/>
            <a:ext cx="4571997" cy="422032"/>
          </a:xfrm>
          <a:custGeom>
            <a:avLst/>
            <a:gdLst>
              <a:gd name="connsiteX0" fmla="*/ 2479432 w 4571997"/>
              <a:gd name="connsiteY0" fmla="*/ 0 h 422032"/>
              <a:gd name="connsiteX1" fmla="*/ 2479432 w 4571997"/>
              <a:gd name="connsiteY1" fmla="*/ 1 h 422032"/>
              <a:gd name="connsiteX2" fmla="*/ 4571997 w 4571997"/>
              <a:gd name="connsiteY2" fmla="*/ 1 h 422032"/>
              <a:gd name="connsiteX3" fmla="*/ 4571997 w 4571997"/>
              <a:gd name="connsiteY3" fmla="*/ 422032 h 422032"/>
              <a:gd name="connsiteX4" fmla="*/ 2479430 w 4571997"/>
              <a:gd name="connsiteY4" fmla="*/ 422032 h 422032"/>
              <a:gd name="connsiteX5" fmla="*/ 2479430 w 4571997"/>
              <a:gd name="connsiteY5" fmla="*/ 422031 h 422032"/>
              <a:gd name="connsiteX6" fmla="*/ 0 w 4571997"/>
              <a:gd name="connsiteY6" fmla="*/ 223052 h 422032"/>
              <a:gd name="connsiteX7" fmla="*/ 0 w 4571997"/>
              <a:gd name="connsiteY7" fmla="*/ 198980 h 42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97" h="422032">
                <a:moveTo>
                  <a:pt x="2479432" y="0"/>
                </a:moveTo>
                <a:lnTo>
                  <a:pt x="2479432" y="1"/>
                </a:lnTo>
                <a:lnTo>
                  <a:pt x="4571997" y="1"/>
                </a:lnTo>
                <a:lnTo>
                  <a:pt x="4571997" y="422032"/>
                </a:lnTo>
                <a:lnTo>
                  <a:pt x="2479430" y="422032"/>
                </a:lnTo>
                <a:lnTo>
                  <a:pt x="2479430" y="422031"/>
                </a:lnTo>
                <a:lnTo>
                  <a:pt x="0" y="223052"/>
                </a:lnTo>
                <a:lnTo>
                  <a:pt x="0" y="19898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21265" y="5031503"/>
            <a:ext cx="3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mode silicon waveguide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64303" y="4345702"/>
            <a:ext cx="141099" cy="685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80390" y="2536582"/>
            <a:ext cx="6000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Taper to ~100nm </a:t>
            </a:r>
            <a:r>
              <a:rPr lang="en-US" dirty="0">
                <a:sym typeface="Wingdings" panose="05000000000000000000" pitchFamily="2" charset="2"/>
              </a:rPr>
              <a:t> spatial extent of mode becomes </a:t>
            </a:r>
            <a:r>
              <a:rPr lang="en-US" dirty="0" smtClean="0">
                <a:sym typeface="Wingdings" panose="05000000000000000000" pitchFamily="2" charset="2"/>
              </a:rPr>
              <a:t>large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  (</a:t>
            </a:r>
            <a:r>
              <a:rPr lang="en-US" dirty="0" err="1" smtClean="0">
                <a:sym typeface="Wingdings" panose="05000000000000000000" pitchFamily="2" charset="2"/>
              </a:rPr>
              <a:t>n</a:t>
            </a:r>
            <a:r>
              <a:rPr lang="en-US" baseline="-25000" dirty="0" err="1" smtClean="0">
                <a:sym typeface="Wingdings" panose="05000000000000000000" pitchFamily="2" charset="2"/>
              </a:rPr>
              <a:t>eff</a:t>
            </a:r>
            <a:r>
              <a:rPr lang="en-US" dirty="0" smtClean="0">
                <a:sym typeface="Wingdings" panose="05000000000000000000" pitchFamily="2" charset="2"/>
              </a:rPr>
              <a:t> ~ </a:t>
            </a:r>
            <a:r>
              <a:rPr lang="en-US" dirty="0" err="1" smtClean="0">
                <a:sym typeface="Wingdings" panose="05000000000000000000" pitchFamily="2" charset="2"/>
              </a:rPr>
              <a:t>n</a:t>
            </a:r>
            <a:r>
              <a:rPr lang="en-US" baseline="-25000" dirty="0" err="1" smtClean="0">
                <a:sym typeface="Wingdings" panose="05000000000000000000" pitchFamily="2" charset="2"/>
              </a:rPr>
              <a:t>cladding</a:t>
            </a:r>
            <a:r>
              <a:rPr lang="en-US" dirty="0" smtClean="0">
                <a:sym typeface="Wingdings" panose="05000000000000000000" pitchFamily="2" charset="2"/>
              </a:rPr>
              <a:t> -&gt; low confinement factor)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07927" y="3107143"/>
            <a:ext cx="316522" cy="1146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2014" y="5790823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362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</a:t>
            </a:r>
            <a:r>
              <a:rPr lang="en-US" dirty="0" smtClean="0"/>
              <a:t>coupling?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40" y="1103671"/>
            <a:ext cx="7740650" cy="4622103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can we couple light from</a:t>
            </a:r>
            <a:br>
              <a:rPr lang="en-US" dirty="0"/>
            </a:br>
            <a:r>
              <a:rPr lang="en-US" dirty="0"/>
              <a:t>a confined waveguide mode to</a:t>
            </a:r>
            <a:br>
              <a:rPr lang="en-US" dirty="0"/>
            </a:br>
            <a:r>
              <a:rPr lang="en-US" dirty="0"/>
              <a:t>an optical fiber placed above</a:t>
            </a:r>
            <a:br>
              <a:rPr lang="en-US" dirty="0"/>
            </a:br>
            <a:r>
              <a:rPr lang="en-US" dirty="0"/>
              <a:t>the waveguide?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955" y="4219625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2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blipFill>
                <a:blip r:embed="rId5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565732" y="4070730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blipFill>
                <a:blip r:embed="rId7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918955" y="3753591"/>
            <a:ext cx="5114925" cy="46603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3599240">
            <a:off x="6625557" y="-1304797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926909">
            <a:off x="5850709" y="1160196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</p:spTree>
    <p:extLst>
      <p:ext uri="{BB962C8B-B14F-4D97-AF65-F5344CB8AC3E}">
        <p14:creationId xmlns:p14="http://schemas.microsoft.com/office/powerpoint/2010/main" val="17292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92" y="934739"/>
            <a:ext cx="7740650" cy="4622103"/>
          </a:xfrm>
        </p:spPr>
        <p:txBody>
          <a:bodyPr/>
          <a:lstStyle/>
          <a:p>
            <a:r>
              <a:rPr lang="en-US" dirty="0"/>
              <a:t>By periodically notching the waveguide</a:t>
            </a:r>
            <a:br>
              <a:rPr lang="en-US" dirty="0"/>
            </a:br>
            <a:r>
              <a:rPr lang="en-US" dirty="0"/>
              <a:t>we can make a diffraction grating</a:t>
            </a:r>
            <a:br>
              <a:rPr lang="en-US" dirty="0"/>
            </a:br>
            <a:r>
              <a:rPr lang="en-US" dirty="0"/>
              <a:t>such that light that is diffracted off </a:t>
            </a:r>
            <a:br>
              <a:rPr lang="en-US" dirty="0"/>
            </a:br>
            <a:r>
              <a:rPr lang="en-US" dirty="0"/>
              <a:t>the rulings will constructively</a:t>
            </a:r>
            <a:br>
              <a:rPr lang="en-US" dirty="0"/>
            </a:br>
            <a:r>
              <a:rPr lang="en-US" dirty="0"/>
              <a:t>interfere toward a direction</a:t>
            </a:r>
            <a:br>
              <a:rPr lang="en-US" dirty="0"/>
            </a:br>
            <a:r>
              <a:rPr lang="en-US" dirty="0"/>
              <a:t>into the optical fiber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2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 rot="13599240">
            <a:off x="6625557" y="-1304797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8926909">
            <a:off x="5850709" y="1160196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1910978" y="3552502"/>
            <a:ext cx="5114925" cy="667123"/>
          </a:xfrm>
          <a:custGeom>
            <a:avLst/>
            <a:gdLst>
              <a:gd name="connsiteX0" fmla="*/ 1226734 w 5114925"/>
              <a:gd name="connsiteY0" fmla="*/ 0 h 667123"/>
              <a:gd name="connsiteX1" fmla="*/ 1516880 w 5114925"/>
              <a:gd name="connsiteY1" fmla="*/ 0 h 667123"/>
              <a:gd name="connsiteX2" fmla="*/ 1516880 w 5114925"/>
              <a:gd name="connsiteY2" fmla="*/ 201287 h 667123"/>
              <a:gd name="connsiteX3" fmla="*/ 1829163 w 5114925"/>
              <a:gd name="connsiteY3" fmla="*/ 201287 h 667123"/>
              <a:gd name="connsiteX4" fmla="*/ 1829163 w 5114925"/>
              <a:gd name="connsiteY4" fmla="*/ 6171 h 667123"/>
              <a:gd name="connsiteX5" fmla="*/ 2119309 w 5114925"/>
              <a:gd name="connsiteY5" fmla="*/ 6171 h 667123"/>
              <a:gd name="connsiteX6" fmla="*/ 2119309 w 5114925"/>
              <a:gd name="connsiteY6" fmla="*/ 201287 h 667123"/>
              <a:gd name="connsiteX7" fmla="*/ 2439074 w 5114925"/>
              <a:gd name="connsiteY7" fmla="*/ 201287 h 667123"/>
              <a:gd name="connsiteX8" fmla="*/ 2439074 w 5114925"/>
              <a:gd name="connsiteY8" fmla="*/ 6470 h 667123"/>
              <a:gd name="connsiteX9" fmla="*/ 2729220 w 5114925"/>
              <a:gd name="connsiteY9" fmla="*/ 6470 h 667123"/>
              <a:gd name="connsiteX10" fmla="*/ 2729220 w 5114925"/>
              <a:gd name="connsiteY10" fmla="*/ 201287 h 667123"/>
              <a:gd name="connsiteX11" fmla="*/ 3039193 w 5114925"/>
              <a:gd name="connsiteY11" fmla="*/ 201287 h 667123"/>
              <a:gd name="connsiteX12" fmla="*/ 3039193 w 5114925"/>
              <a:gd name="connsiteY12" fmla="*/ 2047 h 667123"/>
              <a:gd name="connsiteX13" fmla="*/ 3329339 w 5114925"/>
              <a:gd name="connsiteY13" fmla="*/ 2047 h 667123"/>
              <a:gd name="connsiteX14" fmla="*/ 3329339 w 5114925"/>
              <a:gd name="connsiteY14" fmla="*/ 201287 h 667123"/>
              <a:gd name="connsiteX15" fmla="*/ 5114925 w 5114925"/>
              <a:gd name="connsiteY15" fmla="*/ 201287 h 667123"/>
              <a:gd name="connsiteX16" fmla="*/ 5114925 w 5114925"/>
              <a:gd name="connsiteY16" fmla="*/ 667123 h 667123"/>
              <a:gd name="connsiteX17" fmla="*/ 0 w 5114925"/>
              <a:gd name="connsiteY17" fmla="*/ 667123 h 667123"/>
              <a:gd name="connsiteX18" fmla="*/ 0 w 5114925"/>
              <a:gd name="connsiteY18" fmla="*/ 401002 h 667123"/>
              <a:gd name="connsiteX19" fmla="*/ 0 w 5114925"/>
              <a:gd name="connsiteY19" fmla="*/ 201287 h 667123"/>
              <a:gd name="connsiteX20" fmla="*/ 0 w 5114925"/>
              <a:gd name="connsiteY20" fmla="*/ 5348 h 667123"/>
              <a:gd name="connsiteX21" fmla="*/ 290146 w 5114925"/>
              <a:gd name="connsiteY21" fmla="*/ 5348 h 667123"/>
              <a:gd name="connsiteX22" fmla="*/ 290146 w 5114925"/>
              <a:gd name="connsiteY22" fmla="*/ 201287 h 667123"/>
              <a:gd name="connsiteX23" fmla="*/ 609600 w 5114925"/>
              <a:gd name="connsiteY23" fmla="*/ 201287 h 667123"/>
              <a:gd name="connsiteX24" fmla="*/ 609600 w 5114925"/>
              <a:gd name="connsiteY24" fmla="*/ 3263 h 667123"/>
              <a:gd name="connsiteX25" fmla="*/ 899746 w 5114925"/>
              <a:gd name="connsiteY25" fmla="*/ 3263 h 667123"/>
              <a:gd name="connsiteX26" fmla="*/ 899746 w 5114925"/>
              <a:gd name="connsiteY26" fmla="*/ 201287 h 667123"/>
              <a:gd name="connsiteX27" fmla="*/ 1226734 w 5114925"/>
              <a:gd name="connsiteY27" fmla="*/ 201287 h 6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14925" h="667123">
                <a:moveTo>
                  <a:pt x="1226734" y="0"/>
                </a:moveTo>
                <a:lnTo>
                  <a:pt x="1516880" y="0"/>
                </a:lnTo>
                <a:lnTo>
                  <a:pt x="1516880" y="201287"/>
                </a:lnTo>
                <a:lnTo>
                  <a:pt x="1829163" y="201287"/>
                </a:lnTo>
                <a:lnTo>
                  <a:pt x="1829163" y="6171"/>
                </a:lnTo>
                <a:lnTo>
                  <a:pt x="2119309" y="6171"/>
                </a:lnTo>
                <a:lnTo>
                  <a:pt x="2119309" y="201287"/>
                </a:lnTo>
                <a:lnTo>
                  <a:pt x="2439074" y="201287"/>
                </a:lnTo>
                <a:lnTo>
                  <a:pt x="2439074" y="6470"/>
                </a:lnTo>
                <a:lnTo>
                  <a:pt x="2729220" y="6470"/>
                </a:lnTo>
                <a:lnTo>
                  <a:pt x="2729220" y="201287"/>
                </a:lnTo>
                <a:lnTo>
                  <a:pt x="3039193" y="201287"/>
                </a:lnTo>
                <a:lnTo>
                  <a:pt x="3039193" y="2047"/>
                </a:lnTo>
                <a:lnTo>
                  <a:pt x="3329339" y="2047"/>
                </a:lnTo>
                <a:lnTo>
                  <a:pt x="3329339" y="201287"/>
                </a:lnTo>
                <a:lnTo>
                  <a:pt x="5114925" y="201287"/>
                </a:lnTo>
                <a:lnTo>
                  <a:pt x="5114925" y="667123"/>
                </a:lnTo>
                <a:lnTo>
                  <a:pt x="0" y="667123"/>
                </a:lnTo>
                <a:lnTo>
                  <a:pt x="0" y="401002"/>
                </a:lnTo>
                <a:lnTo>
                  <a:pt x="0" y="201287"/>
                </a:lnTo>
                <a:lnTo>
                  <a:pt x="0" y="5348"/>
                </a:lnTo>
                <a:lnTo>
                  <a:pt x="290146" y="5348"/>
                </a:lnTo>
                <a:lnTo>
                  <a:pt x="290146" y="201287"/>
                </a:lnTo>
                <a:lnTo>
                  <a:pt x="609600" y="201287"/>
                </a:lnTo>
                <a:lnTo>
                  <a:pt x="609600" y="3263"/>
                </a:lnTo>
                <a:lnTo>
                  <a:pt x="899746" y="3263"/>
                </a:lnTo>
                <a:lnTo>
                  <a:pt x="899746" y="201287"/>
                </a:lnTo>
                <a:lnTo>
                  <a:pt x="1226734" y="20128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4221234" y="3579157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blipFill>
                <a:blip r:embed="rId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918955" y="4219625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blipFill>
                <a:blip r:embed="rId5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2565732" y="4070730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blipFill>
                <a:blip r:embed="rId7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8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 flipV="1">
            <a:off x="3816254" y="2432038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4443315" y="2703560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040036" y="2980835"/>
            <a:ext cx="627295" cy="530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599222" y="3207189"/>
            <a:ext cx="341453" cy="297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6092" y="934739"/>
                <a:ext cx="7740650" cy="4622103"/>
              </a:xfrm>
            </p:spPr>
            <p:txBody>
              <a:bodyPr/>
              <a:lstStyle/>
              <a:p>
                <a:r>
                  <a:rPr lang="en-US" dirty="0"/>
                  <a:t>We choose the diffraction period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such that scattering from individual</a:t>
                </a:r>
                <a:br>
                  <a:rPr lang="en-US" dirty="0"/>
                </a:br>
                <a:r>
                  <a:rPr lang="en-US" dirty="0" smtClean="0"/>
                  <a:t>rulings </a:t>
                </a:r>
                <a:r>
                  <a:rPr lang="en-US" dirty="0"/>
                  <a:t>constructively interferes</a:t>
                </a:r>
                <a:br>
                  <a:rPr lang="en-US" dirty="0"/>
                </a:br>
                <a:r>
                  <a:rPr lang="en-US" dirty="0"/>
                  <a:t>at the desired angle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092" y="934739"/>
                <a:ext cx="7740650" cy="4622103"/>
              </a:xfrm>
              <a:blipFill rotWithShape="0">
                <a:blip r:embed="rId2"/>
                <a:stretch>
                  <a:fillRect l="-866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 flipH="1">
            <a:off x="1910978" y="3552502"/>
            <a:ext cx="5114925" cy="667123"/>
          </a:xfrm>
          <a:custGeom>
            <a:avLst/>
            <a:gdLst>
              <a:gd name="connsiteX0" fmla="*/ 1226734 w 5114925"/>
              <a:gd name="connsiteY0" fmla="*/ 0 h 667123"/>
              <a:gd name="connsiteX1" fmla="*/ 1516880 w 5114925"/>
              <a:gd name="connsiteY1" fmla="*/ 0 h 667123"/>
              <a:gd name="connsiteX2" fmla="*/ 1516880 w 5114925"/>
              <a:gd name="connsiteY2" fmla="*/ 201287 h 667123"/>
              <a:gd name="connsiteX3" fmla="*/ 1829163 w 5114925"/>
              <a:gd name="connsiteY3" fmla="*/ 201287 h 667123"/>
              <a:gd name="connsiteX4" fmla="*/ 1829163 w 5114925"/>
              <a:gd name="connsiteY4" fmla="*/ 6171 h 667123"/>
              <a:gd name="connsiteX5" fmla="*/ 2119309 w 5114925"/>
              <a:gd name="connsiteY5" fmla="*/ 6171 h 667123"/>
              <a:gd name="connsiteX6" fmla="*/ 2119309 w 5114925"/>
              <a:gd name="connsiteY6" fmla="*/ 201287 h 667123"/>
              <a:gd name="connsiteX7" fmla="*/ 2439074 w 5114925"/>
              <a:gd name="connsiteY7" fmla="*/ 201287 h 667123"/>
              <a:gd name="connsiteX8" fmla="*/ 2439074 w 5114925"/>
              <a:gd name="connsiteY8" fmla="*/ 6470 h 667123"/>
              <a:gd name="connsiteX9" fmla="*/ 2729220 w 5114925"/>
              <a:gd name="connsiteY9" fmla="*/ 6470 h 667123"/>
              <a:gd name="connsiteX10" fmla="*/ 2729220 w 5114925"/>
              <a:gd name="connsiteY10" fmla="*/ 201287 h 667123"/>
              <a:gd name="connsiteX11" fmla="*/ 3039193 w 5114925"/>
              <a:gd name="connsiteY11" fmla="*/ 201287 h 667123"/>
              <a:gd name="connsiteX12" fmla="*/ 3039193 w 5114925"/>
              <a:gd name="connsiteY12" fmla="*/ 2047 h 667123"/>
              <a:gd name="connsiteX13" fmla="*/ 3329339 w 5114925"/>
              <a:gd name="connsiteY13" fmla="*/ 2047 h 667123"/>
              <a:gd name="connsiteX14" fmla="*/ 3329339 w 5114925"/>
              <a:gd name="connsiteY14" fmla="*/ 201287 h 667123"/>
              <a:gd name="connsiteX15" fmla="*/ 5114925 w 5114925"/>
              <a:gd name="connsiteY15" fmla="*/ 201287 h 667123"/>
              <a:gd name="connsiteX16" fmla="*/ 5114925 w 5114925"/>
              <a:gd name="connsiteY16" fmla="*/ 667123 h 667123"/>
              <a:gd name="connsiteX17" fmla="*/ 0 w 5114925"/>
              <a:gd name="connsiteY17" fmla="*/ 667123 h 667123"/>
              <a:gd name="connsiteX18" fmla="*/ 0 w 5114925"/>
              <a:gd name="connsiteY18" fmla="*/ 401002 h 667123"/>
              <a:gd name="connsiteX19" fmla="*/ 0 w 5114925"/>
              <a:gd name="connsiteY19" fmla="*/ 201287 h 667123"/>
              <a:gd name="connsiteX20" fmla="*/ 0 w 5114925"/>
              <a:gd name="connsiteY20" fmla="*/ 5348 h 667123"/>
              <a:gd name="connsiteX21" fmla="*/ 290146 w 5114925"/>
              <a:gd name="connsiteY21" fmla="*/ 5348 h 667123"/>
              <a:gd name="connsiteX22" fmla="*/ 290146 w 5114925"/>
              <a:gd name="connsiteY22" fmla="*/ 201287 h 667123"/>
              <a:gd name="connsiteX23" fmla="*/ 609600 w 5114925"/>
              <a:gd name="connsiteY23" fmla="*/ 201287 h 667123"/>
              <a:gd name="connsiteX24" fmla="*/ 609600 w 5114925"/>
              <a:gd name="connsiteY24" fmla="*/ 3263 h 667123"/>
              <a:gd name="connsiteX25" fmla="*/ 899746 w 5114925"/>
              <a:gd name="connsiteY25" fmla="*/ 3263 h 667123"/>
              <a:gd name="connsiteX26" fmla="*/ 899746 w 5114925"/>
              <a:gd name="connsiteY26" fmla="*/ 201287 h 667123"/>
              <a:gd name="connsiteX27" fmla="*/ 1226734 w 5114925"/>
              <a:gd name="connsiteY27" fmla="*/ 201287 h 6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14925" h="667123">
                <a:moveTo>
                  <a:pt x="1226734" y="0"/>
                </a:moveTo>
                <a:lnTo>
                  <a:pt x="1516880" y="0"/>
                </a:lnTo>
                <a:lnTo>
                  <a:pt x="1516880" y="201287"/>
                </a:lnTo>
                <a:lnTo>
                  <a:pt x="1829163" y="201287"/>
                </a:lnTo>
                <a:lnTo>
                  <a:pt x="1829163" y="6171"/>
                </a:lnTo>
                <a:lnTo>
                  <a:pt x="2119309" y="6171"/>
                </a:lnTo>
                <a:lnTo>
                  <a:pt x="2119309" y="201287"/>
                </a:lnTo>
                <a:lnTo>
                  <a:pt x="2439074" y="201287"/>
                </a:lnTo>
                <a:lnTo>
                  <a:pt x="2439074" y="6470"/>
                </a:lnTo>
                <a:lnTo>
                  <a:pt x="2729220" y="6470"/>
                </a:lnTo>
                <a:lnTo>
                  <a:pt x="2729220" y="201287"/>
                </a:lnTo>
                <a:lnTo>
                  <a:pt x="3039193" y="201287"/>
                </a:lnTo>
                <a:lnTo>
                  <a:pt x="3039193" y="2047"/>
                </a:lnTo>
                <a:lnTo>
                  <a:pt x="3329339" y="2047"/>
                </a:lnTo>
                <a:lnTo>
                  <a:pt x="3329339" y="201287"/>
                </a:lnTo>
                <a:lnTo>
                  <a:pt x="5114925" y="201287"/>
                </a:lnTo>
                <a:lnTo>
                  <a:pt x="5114925" y="667123"/>
                </a:lnTo>
                <a:lnTo>
                  <a:pt x="0" y="667123"/>
                </a:lnTo>
                <a:lnTo>
                  <a:pt x="0" y="401002"/>
                </a:lnTo>
                <a:lnTo>
                  <a:pt x="0" y="201287"/>
                </a:lnTo>
                <a:lnTo>
                  <a:pt x="0" y="5348"/>
                </a:lnTo>
                <a:lnTo>
                  <a:pt x="290146" y="5348"/>
                </a:lnTo>
                <a:lnTo>
                  <a:pt x="290146" y="201287"/>
                </a:lnTo>
                <a:lnTo>
                  <a:pt x="609600" y="201287"/>
                </a:lnTo>
                <a:lnTo>
                  <a:pt x="609600" y="3263"/>
                </a:lnTo>
                <a:lnTo>
                  <a:pt x="899746" y="3263"/>
                </a:lnTo>
                <a:lnTo>
                  <a:pt x="899746" y="201287"/>
                </a:lnTo>
                <a:lnTo>
                  <a:pt x="1226734" y="20128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18955" y="4219625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blipFill>
                <a:blip r:embed="rId5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blipFill>
                <a:blip r:embed="rId6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7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9135393">
            <a:off x="3381695" y="3400872"/>
            <a:ext cx="838200" cy="79196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9135393">
            <a:off x="3374930" y="3256117"/>
            <a:ext cx="838200" cy="791960"/>
          </a:xfrm>
          <a:prstGeom prst="arc">
            <a:avLst>
              <a:gd name="adj1" fmla="val 16771324"/>
              <a:gd name="adj2" fmla="val 21072631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9135393">
            <a:off x="3370469" y="3098416"/>
            <a:ext cx="838200" cy="791960"/>
          </a:xfrm>
          <a:prstGeom prst="arc">
            <a:avLst>
              <a:gd name="adj1" fmla="val 17115173"/>
              <a:gd name="adj2" fmla="val 20917017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9135393">
            <a:off x="4036104" y="3433906"/>
            <a:ext cx="838200" cy="79196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9135393">
            <a:off x="4029339" y="3289151"/>
            <a:ext cx="838200" cy="791960"/>
          </a:xfrm>
          <a:prstGeom prst="arc">
            <a:avLst>
              <a:gd name="adj1" fmla="val 16771324"/>
              <a:gd name="adj2" fmla="val 21072631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9135393">
            <a:off x="4024878" y="3131450"/>
            <a:ext cx="838200" cy="791960"/>
          </a:xfrm>
          <a:prstGeom prst="arc">
            <a:avLst>
              <a:gd name="adj1" fmla="val 17115173"/>
              <a:gd name="adj2" fmla="val 20917017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9135393">
            <a:off x="4643427" y="3428863"/>
            <a:ext cx="838200" cy="79196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19135393">
            <a:off x="4636662" y="3284108"/>
            <a:ext cx="838200" cy="791960"/>
          </a:xfrm>
          <a:prstGeom prst="arc">
            <a:avLst>
              <a:gd name="adj1" fmla="val 16771324"/>
              <a:gd name="adj2" fmla="val 21072631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9135393">
            <a:off x="4632201" y="3126407"/>
            <a:ext cx="838200" cy="791960"/>
          </a:xfrm>
          <a:prstGeom prst="arc">
            <a:avLst>
              <a:gd name="adj1" fmla="val 17115173"/>
              <a:gd name="adj2" fmla="val 20917017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9135393">
            <a:off x="5253097" y="3423819"/>
            <a:ext cx="838200" cy="79196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9135393">
            <a:off x="5246332" y="3279064"/>
            <a:ext cx="838200" cy="791960"/>
          </a:xfrm>
          <a:prstGeom prst="arc">
            <a:avLst>
              <a:gd name="adj1" fmla="val 16771324"/>
              <a:gd name="adj2" fmla="val 21072631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135393">
            <a:off x="5241871" y="3121363"/>
            <a:ext cx="838200" cy="791960"/>
          </a:xfrm>
          <a:prstGeom prst="arc">
            <a:avLst>
              <a:gd name="adj1" fmla="val 17115173"/>
              <a:gd name="adj2" fmla="val 20917017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816254" y="2432038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43315" y="2703560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040036" y="2980835"/>
            <a:ext cx="627295" cy="530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599222" y="3207189"/>
            <a:ext cx="341453" cy="297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24113" y="2473898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Scattering from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individual ruling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228291" y="3050404"/>
            <a:ext cx="325316" cy="2198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rot="13599240">
            <a:off x="6625557" y="-1304797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8926909">
            <a:off x="5850709" y="1160196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64" name="Left Brace 63"/>
          <p:cNvSpPr/>
          <p:nvPr/>
        </p:nvSpPr>
        <p:spPr>
          <a:xfrm rot="16200000">
            <a:off x="4221234" y="3579157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blipFill>
                <a:blip r:embed="rId8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2565732" y="4070730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blipFill>
                <a:blip r:embed="rId9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9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6092" y="934739"/>
                <a:ext cx="7740650" cy="4622103"/>
              </a:xfrm>
            </p:spPr>
            <p:txBody>
              <a:bodyPr/>
              <a:lstStyle/>
              <a:p>
                <a:r>
                  <a:rPr lang="en-US" dirty="0"/>
                  <a:t>We can write a relationship between</a:t>
                </a:r>
                <a:br>
                  <a:rPr lang="en-US" dirty="0"/>
                </a:br>
                <a:r>
                  <a:rPr lang="en-US" dirty="0"/>
                  <a:t>the diffraction angle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 and the</a:t>
                </a:r>
                <a:br>
                  <a:rPr lang="en-US" dirty="0"/>
                </a:br>
                <a:r>
                  <a:rPr lang="en-US" dirty="0"/>
                  <a:t>periodicity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of the grating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092" y="934739"/>
                <a:ext cx="7740650" cy="4622103"/>
              </a:xfrm>
              <a:blipFill>
                <a:blip r:embed="rId2"/>
                <a:stretch>
                  <a:fillRect l="-866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 flipH="1">
            <a:off x="1910978" y="3552502"/>
            <a:ext cx="5114925" cy="667123"/>
          </a:xfrm>
          <a:custGeom>
            <a:avLst/>
            <a:gdLst>
              <a:gd name="connsiteX0" fmla="*/ 1226734 w 5114925"/>
              <a:gd name="connsiteY0" fmla="*/ 0 h 667123"/>
              <a:gd name="connsiteX1" fmla="*/ 1516880 w 5114925"/>
              <a:gd name="connsiteY1" fmla="*/ 0 h 667123"/>
              <a:gd name="connsiteX2" fmla="*/ 1516880 w 5114925"/>
              <a:gd name="connsiteY2" fmla="*/ 201287 h 667123"/>
              <a:gd name="connsiteX3" fmla="*/ 1829163 w 5114925"/>
              <a:gd name="connsiteY3" fmla="*/ 201287 h 667123"/>
              <a:gd name="connsiteX4" fmla="*/ 1829163 w 5114925"/>
              <a:gd name="connsiteY4" fmla="*/ 6171 h 667123"/>
              <a:gd name="connsiteX5" fmla="*/ 2119309 w 5114925"/>
              <a:gd name="connsiteY5" fmla="*/ 6171 h 667123"/>
              <a:gd name="connsiteX6" fmla="*/ 2119309 w 5114925"/>
              <a:gd name="connsiteY6" fmla="*/ 201287 h 667123"/>
              <a:gd name="connsiteX7" fmla="*/ 2439074 w 5114925"/>
              <a:gd name="connsiteY7" fmla="*/ 201287 h 667123"/>
              <a:gd name="connsiteX8" fmla="*/ 2439074 w 5114925"/>
              <a:gd name="connsiteY8" fmla="*/ 6470 h 667123"/>
              <a:gd name="connsiteX9" fmla="*/ 2729220 w 5114925"/>
              <a:gd name="connsiteY9" fmla="*/ 6470 h 667123"/>
              <a:gd name="connsiteX10" fmla="*/ 2729220 w 5114925"/>
              <a:gd name="connsiteY10" fmla="*/ 201287 h 667123"/>
              <a:gd name="connsiteX11" fmla="*/ 3039193 w 5114925"/>
              <a:gd name="connsiteY11" fmla="*/ 201287 h 667123"/>
              <a:gd name="connsiteX12" fmla="*/ 3039193 w 5114925"/>
              <a:gd name="connsiteY12" fmla="*/ 2047 h 667123"/>
              <a:gd name="connsiteX13" fmla="*/ 3329339 w 5114925"/>
              <a:gd name="connsiteY13" fmla="*/ 2047 h 667123"/>
              <a:gd name="connsiteX14" fmla="*/ 3329339 w 5114925"/>
              <a:gd name="connsiteY14" fmla="*/ 201287 h 667123"/>
              <a:gd name="connsiteX15" fmla="*/ 5114925 w 5114925"/>
              <a:gd name="connsiteY15" fmla="*/ 201287 h 667123"/>
              <a:gd name="connsiteX16" fmla="*/ 5114925 w 5114925"/>
              <a:gd name="connsiteY16" fmla="*/ 667123 h 667123"/>
              <a:gd name="connsiteX17" fmla="*/ 0 w 5114925"/>
              <a:gd name="connsiteY17" fmla="*/ 667123 h 667123"/>
              <a:gd name="connsiteX18" fmla="*/ 0 w 5114925"/>
              <a:gd name="connsiteY18" fmla="*/ 401002 h 667123"/>
              <a:gd name="connsiteX19" fmla="*/ 0 w 5114925"/>
              <a:gd name="connsiteY19" fmla="*/ 201287 h 667123"/>
              <a:gd name="connsiteX20" fmla="*/ 0 w 5114925"/>
              <a:gd name="connsiteY20" fmla="*/ 5348 h 667123"/>
              <a:gd name="connsiteX21" fmla="*/ 290146 w 5114925"/>
              <a:gd name="connsiteY21" fmla="*/ 5348 h 667123"/>
              <a:gd name="connsiteX22" fmla="*/ 290146 w 5114925"/>
              <a:gd name="connsiteY22" fmla="*/ 201287 h 667123"/>
              <a:gd name="connsiteX23" fmla="*/ 609600 w 5114925"/>
              <a:gd name="connsiteY23" fmla="*/ 201287 h 667123"/>
              <a:gd name="connsiteX24" fmla="*/ 609600 w 5114925"/>
              <a:gd name="connsiteY24" fmla="*/ 3263 h 667123"/>
              <a:gd name="connsiteX25" fmla="*/ 899746 w 5114925"/>
              <a:gd name="connsiteY25" fmla="*/ 3263 h 667123"/>
              <a:gd name="connsiteX26" fmla="*/ 899746 w 5114925"/>
              <a:gd name="connsiteY26" fmla="*/ 201287 h 667123"/>
              <a:gd name="connsiteX27" fmla="*/ 1226734 w 5114925"/>
              <a:gd name="connsiteY27" fmla="*/ 201287 h 6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14925" h="667123">
                <a:moveTo>
                  <a:pt x="1226734" y="0"/>
                </a:moveTo>
                <a:lnTo>
                  <a:pt x="1516880" y="0"/>
                </a:lnTo>
                <a:lnTo>
                  <a:pt x="1516880" y="201287"/>
                </a:lnTo>
                <a:lnTo>
                  <a:pt x="1829163" y="201287"/>
                </a:lnTo>
                <a:lnTo>
                  <a:pt x="1829163" y="6171"/>
                </a:lnTo>
                <a:lnTo>
                  <a:pt x="2119309" y="6171"/>
                </a:lnTo>
                <a:lnTo>
                  <a:pt x="2119309" y="201287"/>
                </a:lnTo>
                <a:lnTo>
                  <a:pt x="2439074" y="201287"/>
                </a:lnTo>
                <a:lnTo>
                  <a:pt x="2439074" y="6470"/>
                </a:lnTo>
                <a:lnTo>
                  <a:pt x="2729220" y="6470"/>
                </a:lnTo>
                <a:lnTo>
                  <a:pt x="2729220" y="201287"/>
                </a:lnTo>
                <a:lnTo>
                  <a:pt x="3039193" y="201287"/>
                </a:lnTo>
                <a:lnTo>
                  <a:pt x="3039193" y="2047"/>
                </a:lnTo>
                <a:lnTo>
                  <a:pt x="3329339" y="2047"/>
                </a:lnTo>
                <a:lnTo>
                  <a:pt x="3329339" y="201287"/>
                </a:lnTo>
                <a:lnTo>
                  <a:pt x="5114925" y="201287"/>
                </a:lnTo>
                <a:lnTo>
                  <a:pt x="5114925" y="667123"/>
                </a:lnTo>
                <a:lnTo>
                  <a:pt x="0" y="667123"/>
                </a:lnTo>
                <a:lnTo>
                  <a:pt x="0" y="401002"/>
                </a:lnTo>
                <a:lnTo>
                  <a:pt x="0" y="201287"/>
                </a:lnTo>
                <a:lnTo>
                  <a:pt x="0" y="5348"/>
                </a:lnTo>
                <a:lnTo>
                  <a:pt x="290146" y="5348"/>
                </a:lnTo>
                <a:lnTo>
                  <a:pt x="290146" y="201287"/>
                </a:lnTo>
                <a:lnTo>
                  <a:pt x="609600" y="201287"/>
                </a:lnTo>
                <a:lnTo>
                  <a:pt x="609600" y="3263"/>
                </a:lnTo>
                <a:lnTo>
                  <a:pt x="899746" y="3263"/>
                </a:lnTo>
                <a:lnTo>
                  <a:pt x="899746" y="201287"/>
                </a:lnTo>
                <a:lnTo>
                  <a:pt x="1226734" y="20128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4221234" y="3579157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blipFill>
                <a:blip r:embed="rId4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918955" y="4219625"/>
            <a:ext cx="5114925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34" y="3788537"/>
                <a:ext cx="293285" cy="276999"/>
              </a:xfrm>
              <a:prstGeom prst="rect">
                <a:avLst/>
              </a:prstGeom>
              <a:blipFill>
                <a:blip r:embed="rId5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28" y="3301988"/>
                <a:ext cx="287963" cy="276999"/>
              </a:xfrm>
              <a:prstGeom prst="rect">
                <a:avLst/>
              </a:prstGeom>
              <a:blipFill>
                <a:blip r:embed="rId6"/>
                <a:stretch>
                  <a:fillRect l="-12766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1" y="4293938"/>
                <a:ext cx="293285" cy="276999"/>
              </a:xfrm>
              <a:prstGeom prst="rect">
                <a:avLst/>
              </a:prstGeom>
              <a:blipFill>
                <a:blip r:embed="rId7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2565732" y="4070730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blipFill>
                <a:blip r:embed="rId8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9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816254" y="2432038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43315" y="2703560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40036" y="2980835"/>
            <a:ext cx="627295" cy="530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599222" y="3207189"/>
            <a:ext cx="341453" cy="297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11847" y="2885860"/>
            <a:ext cx="0" cy="6129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404528" flipH="1">
            <a:off x="3820887" y="3137485"/>
            <a:ext cx="266700" cy="151612"/>
          </a:xfrm>
          <a:custGeom>
            <a:avLst/>
            <a:gdLst>
              <a:gd name="connsiteX0" fmla="*/ 266700 w 266700"/>
              <a:gd name="connsiteY0" fmla="*/ 27787 h 151612"/>
              <a:gd name="connsiteX1" fmla="*/ 142875 w 266700"/>
              <a:gd name="connsiteY1" fmla="*/ 8737 h 151612"/>
              <a:gd name="connsiteX2" fmla="*/ 0 w 266700"/>
              <a:gd name="connsiteY2" fmla="*/ 151612 h 1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51612">
                <a:moveTo>
                  <a:pt x="266700" y="27787"/>
                </a:moveTo>
                <a:cubicBezTo>
                  <a:pt x="227012" y="7943"/>
                  <a:pt x="187325" y="-11901"/>
                  <a:pt x="142875" y="8737"/>
                </a:cubicBezTo>
                <a:cubicBezTo>
                  <a:pt x="98425" y="29375"/>
                  <a:pt x="49212" y="90493"/>
                  <a:pt x="0" y="151612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94396" y="2799220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96" y="2799220"/>
                <a:ext cx="338746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5046378" y="1859046"/>
            <a:ext cx="1867585" cy="1620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913963" y="2653260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641106"/>
                <a:ext cx="7740650" cy="53215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use ray optics to determine the condition for two rays reflected off adjacent rulings to constructively interfere at an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choose grating periodicity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such that the path length difference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 results in constructive</a:t>
                </a:r>
                <a:br>
                  <a:rPr lang="en-US" dirty="0"/>
                </a:br>
                <a:r>
                  <a:rPr lang="en-US" dirty="0"/>
                  <a:t>interference between</a:t>
                </a:r>
                <a:br>
                  <a:rPr lang="en-US" dirty="0"/>
                </a:br>
                <a:r>
                  <a:rPr lang="en-US" dirty="0"/>
                  <a:t>Ray 1 and Ray 2.</a:t>
                </a:r>
              </a:p>
              <a:p>
                <a:r>
                  <a:rPr lang="en-US" dirty="0"/>
                  <a:t>This will happen when</a:t>
                </a:r>
                <a:br>
                  <a:rPr lang="en-US" dirty="0"/>
                </a:br>
                <a:r>
                  <a:rPr lang="en-US" dirty="0"/>
                  <a:t>phase difference between</a:t>
                </a:r>
                <a:br>
                  <a:rPr lang="en-US" dirty="0"/>
                </a:br>
                <a:r>
                  <a:rPr lang="en-US" dirty="0"/>
                  <a:t>Ray 1 and Ray 2 are </a:t>
                </a:r>
                <a:br>
                  <a:rPr lang="en-US" dirty="0"/>
                </a:br>
                <a:r>
                  <a:rPr lang="en-US" dirty="0"/>
                  <a:t>integer multiples of 2</a:t>
                </a:r>
                <a:r>
                  <a:rPr lang="el-GR" dirty="0">
                    <a:latin typeface="Calibri" panose="020F0502020204030204" pitchFamily="34" charset="0"/>
                  </a:rPr>
                  <a:t>π</a:t>
                </a:r>
                <a:r>
                  <a:rPr lang="en-US" dirty="0">
                    <a:latin typeface="Calibri" panose="020F0502020204030204" pitchFamily="34" charset="0"/>
                  </a:rPr>
                  <a:t>.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641106"/>
                <a:ext cx="7740650" cy="5321543"/>
              </a:xfrm>
              <a:blipFill>
                <a:blip r:embed="rId2"/>
                <a:stretch>
                  <a:fillRect l="-866" t="-687" r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048578" y="3479530"/>
            <a:ext cx="186538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2317" r="44537" b="45423"/>
          <a:stretch/>
        </p:blipFill>
        <p:spPr>
          <a:xfrm>
            <a:off x="4230376" y="3562350"/>
            <a:ext cx="3566133" cy="12144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069874" y="2586446"/>
            <a:ext cx="844089" cy="87819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18274" y="2721421"/>
            <a:ext cx="112586" cy="121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28645" y="2717647"/>
            <a:ext cx="138250" cy="128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14080" y="3452082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80" y="3452082"/>
                <a:ext cx="33874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34"/>
          <p:cNvSpPr/>
          <p:nvPr/>
        </p:nvSpPr>
        <p:spPr>
          <a:xfrm>
            <a:off x="6394223" y="3123782"/>
            <a:ext cx="161925" cy="352425"/>
          </a:xfrm>
          <a:custGeom>
            <a:avLst/>
            <a:gdLst>
              <a:gd name="connsiteX0" fmla="*/ 160117 w 160117"/>
              <a:gd name="connsiteY0" fmla="*/ 0 h 381000"/>
              <a:gd name="connsiteX1" fmla="*/ 7717 w 160117"/>
              <a:gd name="connsiteY1" fmla="*/ 171450 h 381000"/>
              <a:gd name="connsiteX2" fmla="*/ 36292 w 160117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117" h="381000">
                <a:moveTo>
                  <a:pt x="160117" y="0"/>
                </a:moveTo>
                <a:cubicBezTo>
                  <a:pt x="94235" y="53975"/>
                  <a:pt x="28354" y="107950"/>
                  <a:pt x="7717" y="171450"/>
                </a:cubicBezTo>
                <a:cubicBezTo>
                  <a:pt x="-12920" y="234950"/>
                  <a:pt x="11686" y="307975"/>
                  <a:pt x="36292" y="3810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37851" y="2880328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851" y="2880328"/>
                <a:ext cx="338746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838017" y="1605536"/>
            <a:ext cx="6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6717" y="2443736"/>
            <a:ext cx="6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03632" y="3187645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32" y="3187645"/>
                <a:ext cx="338746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09602" y="3719556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02" y="3719556"/>
                <a:ext cx="4779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95321" y="3686446"/>
                <a:ext cx="47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21" y="3686446"/>
                <a:ext cx="4726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4095321" y="4689855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41206" y="4372335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6" y="4372335"/>
                <a:ext cx="439672" cy="276999"/>
              </a:xfrm>
              <a:prstGeom prst="rect">
                <a:avLst/>
              </a:prstGeom>
              <a:blipFill>
                <a:blip r:embed="rId9"/>
                <a:stretch>
                  <a:fillRect l="-12500" r="-138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60332</TotalTime>
  <Words>553</Words>
  <Application>Microsoft Office PowerPoint</Application>
  <PresentationFormat>On-screen Show (4:3)</PresentationFormat>
  <Paragraphs>230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Discussion today: Grating couplers</vt:lpstr>
      <vt:lpstr>Coupling into and out of waveguides</vt:lpstr>
      <vt:lpstr>End-fire coupling</vt:lpstr>
      <vt:lpstr>Nanotaper coupler</vt:lpstr>
      <vt:lpstr>Top coupling?</vt:lpstr>
      <vt:lpstr>Grating coupler</vt:lpstr>
      <vt:lpstr>Grating coupler</vt:lpstr>
      <vt:lpstr>Grating coupler</vt:lpstr>
      <vt:lpstr>PowerPoint Presentation</vt:lpstr>
      <vt:lpstr>PowerPoint Presentation</vt:lpstr>
      <vt:lpstr>Coupling into waveguide</vt:lpstr>
      <vt:lpstr>Waveguide coupling</vt:lpstr>
      <vt:lpstr>Waveguide coupling</vt:lpstr>
      <vt:lpstr>Waveguide coupling</vt:lpstr>
      <vt:lpstr>Waveguide coupling</vt:lpstr>
      <vt:lpstr>Waveguide coupling</vt:lpstr>
      <vt:lpstr>Prism couplers</vt:lpstr>
      <vt:lpstr>Grating coupler</vt:lpstr>
      <vt:lpstr>Grating coupler</vt:lpstr>
      <vt:lpstr>Grating coupler</vt:lpstr>
      <vt:lpstr>Grating coupler</vt:lpstr>
      <vt:lpstr>Grating examples</vt:lpstr>
      <vt:lpstr>PowerPoint Presentation</vt:lpstr>
      <vt:lpstr>PowerPoint Presentation</vt:lpstr>
      <vt:lpstr>Design example</vt:lpstr>
      <vt:lpstr>Comments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960</cp:revision>
  <cp:lastPrinted>2016-02-08T21:44:09Z</cp:lastPrinted>
  <dcterms:created xsi:type="dcterms:W3CDTF">2013-01-15T19:08:57Z</dcterms:created>
  <dcterms:modified xsi:type="dcterms:W3CDTF">2018-02-26T18:00:37Z</dcterms:modified>
</cp:coreProperties>
</file>